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66" r:id="rId4"/>
    <p:sldId id="262" r:id="rId5"/>
    <p:sldId id="264" r:id="rId6"/>
    <p:sldId id="265" r:id="rId7"/>
    <p:sldId id="267" r:id="rId8"/>
    <p:sldId id="268" r:id="rId9"/>
    <p:sldId id="269" r:id="rId10"/>
    <p:sldId id="270" r:id="rId11"/>
    <p:sldId id="260" r:id="rId12"/>
    <p:sldId id="2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10D5F-C0C8-4995-B545-0405B9D565F7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15052-F974-4539-B861-AA30F4FB4D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366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4005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Currently we have four branch executives with 4 Presidents, </a:t>
            </a:r>
            <a:r>
              <a:rPr lang="en-CA" dirty="0" err="1"/>
              <a:t>secretarys</a:t>
            </a:r>
            <a:r>
              <a:rPr lang="en-CA" dirty="0"/>
              <a:t>, treasurers, </a:t>
            </a:r>
            <a:r>
              <a:rPr lang="en-CA" dirty="0" err="1"/>
              <a:t>etc</a:t>
            </a:r>
            <a:endParaRPr lang="en-CA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With individual teams across the province, we duplicate our effort in all areas (newsletters, planning events, sourcing speakers, </a:t>
            </a:r>
            <a:r>
              <a:rPr lang="en-CA" dirty="0" err="1"/>
              <a:t>etc</a:t>
            </a:r>
            <a:r>
              <a:rPr lang="en-CA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Opportunities for individuals to support  different aspects of operations such as events, written communications, </a:t>
            </a:r>
            <a:r>
              <a:rPr lang="en-CA" dirty="0" err="1"/>
              <a:t>etc</a:t>
            </a:r>
            <a:r>
              <a:rPr lang="en-CA" dirty="0"/>
              <a:t> on as an as needed basis without any formal or long-term commitment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3350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4893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 top 3 priorities are not tied to your local branch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There is no intention to stop in person events, they will remain available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721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4668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we know in-person events are important to some of our members however there is also an appetite for on-line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On-line events would allow us to connect with NAFR members outside of the current 4 main centres (Winnipeg, Brandon, Portage and Pinawa)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01157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Survey responses, again a low percentage but that is also an indicator, indicate  the majority of our members do not feel connected to a local branch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And that’s ok, our members join the association for a variety of reasons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Our job is to ensure we are meeting their needs and supporting the advocacy goals of the Association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7153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Again, that’s ok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This isn’t about forcing people to be present at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We need to support our members where their needs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651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8900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The executive will not reside in any particular location and hopefully will be scattered throughout the province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Our goal is to have individuals supporting the Communities of Practice throughout the province.  With this structure, we could have reps in Churchill, Gimli, Steinbach, </a:t>
            </a:r>
            <a:r>
              <a:rPr lang="en-CA" dirty="0" err="1"/>
              <a:t>etc</a:t>
            </a:r>
            <a:r>
              <a:rPr lang="en-CA" dirty="0"/>
              <a:t> , anywhere where we have members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12753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0248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15052-F974-4539-B861-AA30F4FB4D2E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5411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C9E05-AA2C-AE68-2768-118A27BF04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191BE3-C7BE-2579-D722-AA653FB18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2115E-F0F2-6B77-1B75-421FC396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C70DB-FC6B-D8EB-3C82-C90FAD7F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B1FFA-7316-B871-D2E7-647F3BF8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0602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C7ADC-7057-C5CD-AC79-EB8F5818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37983-4E5B-A56D-60A6-96F3EA016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44A33-DA84-DD58-7CD7-BCFE7BEAD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85E82-11BF-1EC8-B7B3-E1648AAEF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6E26C-63F3-EDA4-0F0D-3B6E3A67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208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F6832-94F1-03B4-F4E0-822C074A5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25EB4-9024-4F54-ECDE-0D1820D40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E9FBE-8D13-9DB8-52C5-E24518A81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906E8-2D88-2D08-5820-6F09EAAB2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43DE5-0184-74B8-6266-DEEF5804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86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27101-FA7D-203C-7505-FCA91844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B26EB-D92E-F292-E0CD-EF4F7FD65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C1029E-15E0-98AB-22DB-09A2DFA23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AA237-965A-8FA1-9783-DEAEEF447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6B3BE-B81C-F3FA-0C28-44EF3F3B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B7FE5-2AE4-9AA7-4BFE-D037D58F3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5416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B005-C9D3-D260-B6E1-59C6A08C4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C8B29-DFA2-E3B3-1B0C-FBCA11A27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19A92-7F91-A9B0-FB59-5B0A655E5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BA77A-F114-04D1-F0F9-39F8227AEC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F99246-91E9-C28C-33C6-68ABA755D9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2DDD74-36E3-5B9C-4D9F-6F2693CD5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FDF139-C7AE-48C4-0A38-5671E3434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1B920E-859A-E748-E9FB-3751CAA5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04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1B5E-5FE2-650A-0CD2-28059086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3A3871-5430-1424-4D81-5B34D020F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94B995-64AB-9206-0E56-6F2302BF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B55C20-1BA5-00BC-5DC0-715DB1CE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045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CCE4BD-D3A1-350D-75C9-0412883E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3E342-2A3B-B127-F6D3-518504FA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4B580F-CE05-05D3-7813-45179323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4354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B338C-2AD2-183E-75E7-2C92A49E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E55A0-4857-6069-15C7-F83704496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78226-DA89-E20D-B100-6321E0199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60ED6-857E-0470-547A-D68C5A26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62119-946F-B246-91CF-72B9B5CE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9AAA8-373A-BD6A-A714-FB5F1414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851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86E28-F740-04BD-0346-318383B46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A42051-1E3C-DF0E-3ABF-CA1A4F10D8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63D87-AEB0-1087-FB03-7291B1317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B15D4D-4296-C470-6880-8D6C62A33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3EB79-93DF-A5A6-1E21-E134F8A9B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70EC15-E422-205F-F833-5FBFE8B4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6465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CBC3-1790-A5E5-7564-91B037E99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F8FCE-6B01-0541-5015-0CF31DF5B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63A83-252A-1DB9-0E74-0FAC1CBCC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56C24-030B-B15C-0EE0-4B05671B1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1DB80-E0D6-4865-103B-93F137818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87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9B66CA-9AAB-EF52-102A-3C4F782305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3682AE-EA0F-8CA8-2275-2E3E68E9C9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58876-4AD4-96B5-2BDB-08D7FD29A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98B00-A914-4411-36A7-FC72BB2C4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32BB5-8DA5-1F31-4AC2-B23481C5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77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3CAE02-29A0-A080-D645-18A0927C3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0C8A3-4218-6345-90AD-BBFD01C12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1BD9C-75DD-37DA-8DE0-AEE58BD9A9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DB693C-CFD1-4A0B-A1D6-050DAB86CD78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A9E12-13F9-427E-BE90-D7050DEA0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0BA86-DEAE-0007-827A-F412608A1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90E9D2-6313-4835-A7FE-244D1962EB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47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58B892-9A23-5970-B0C7-5DD8C7ADB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1917775"/>
            <a:ext cx="5163022" cy="1684325"/>
          </a:xfrm>
        </p:spPr>
        <p:txBody>
          <a:bodyPr anchor="b">
            <a:normAutofit/>
          </a:bodyPr>
          <a:lstStyle/>
          <a:p>
            <a:pPr algn="l"/>
            <a:r>
              <a:rPr lang="en-CA" sz="4800" dirty="0"/>
              <a:t>Pilot Project for </a:t>
            </a:r>
            <a:br>
              <a:rPr lang="en-CA" sz="4800" dirty="0"/>
            </a:br>
            <a:r>
              <a:rPr lang="en-CA" sz="4800" dirty="0"/>
              <a:t>Manitoba Branch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DBB7C-434C-C196-4C1B-8183C4488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5272558" cy="1395022"/>
          </a:xfrm>
        </p:spPr>
        <p:txBody>
          <a:bodyPr anchor="t">
            <a:normAutofit/>
          </a:bodyPr>
          <a:lstStyle/>
          <a:p>
            <a:pPr algn="l"/>
            <a:r>
              <a:rPr lang="en-CA" dirty="0">
                <a:solidFill>
                  <a:srgbClr val="FFFFFF"/>
                </a:solidFill>
              </a:rPr>
              <a:t>Presentation to: </a:t>
            </a:r>
          </a:p>
          <a:p>
            <a:pPr algn="l"/>
            <a:r>
              <a:rPr lang="en-CA" dirty="0">
                <a:solidFill>
                  <a:srgbClr val="FFFFFF"/>
                </a:solidFill>
              </a:rPr>
              <a:t>Eastern Manitoba Fall General Meeting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2FBC40-134E-FD01-75D4-0889C752A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82" t="43153" r="63072" b="33966"/>
          <a:stretch>
            <a:fillRect/>
          </a:stretch>
        </p:blipFill>
        <p:spPr bwMode="auto">
          <a:xfrm>
            <a:off x="7281721" y="504847"/>
            <a:ext cx="3747393" cy="466186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50B658D-AA2C-F80C-3803-0D08185CC62D}"/>
              </a:ext>
            </a:extLst>
          </p:cNvPr>
          <p:cNvSpPr txBox="1">
            <a:spLocks/>
          </p:cNvSpPr>
          <p:nvPr/>
        </p:nvSpPr>
        <p:spPr>
          <a:xfrm>
            <a:off x="9155416" y="5665775"/>
            <a:ext cx="2446033" cy="541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dirty="0">
                <a:solidFill>
                  <a:schemeClr val="bg1"/>
                </a:solidFill>
              </a:rPr>
              <a:t>2026 October  13</a:t>
            </a:r>
          </a:p>
        </p:txBody>
      </p:sp>
    </p:spTree>
    <p:extLst>
      <p:ext uri="{BB962C8B-B14F-4D97-AF65-F5344CB8AC3E}">
        <p14:creationId xmlns:p14="http://schemas.microsoft.com/office/powerpoint/2010/main" val="2522723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E57D7-E4E9-6711-EB6F-57FD8F2BA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Expected Benefits of this Pilot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40FD3-1088-9EAA-7012-165F4A9D3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774180"/>
          </a:xfrm>
        </p:spPr>
        <p:txBody>
          <a:bodyPr anchor="ctr">
            <a:normAutofit/>
          </a:bodyPr>
          <a:lstStyle/>
          <a:p>
            <a:r>
              <a:rPr lang="en-CA" dirty="0"/>
              <a:t>Efficiency in operations by reducing to one Branch Executive</a:t>
            </a:r>
          </a:p>
          <a:p>
            <a:r>
              <a:rPr lang="en-CA" dirty="0"/>
              <a:t>Cohesiveness of operations through Communities of Practise</a:t>
            </a:r>
          </a:p>
          <a:p>
            <a:r>
              <a:rPr lang="en-CA" dirty="0"/>
              <a:t>Broaden support to all Manitoba members through local representation</a:t>
            </a:r>
          </a:p>
          <a:p>
            <a:r>
              <a:rPr lang="en-CA" dirty="0"/>
              <a:t>Flexibility for volunteers to provide their talents to specialized areas as needed (e.g. events, communications, recruitment)</a:t>
            </a:r>
          </a:p>
          <a:p>
            <a:r>
              <a:rPr lang="en-CA" dirty="0"/>
              <a:t>Closer tie to National Office through a single point of contact</a:t>
            </a:r>
          </a:p>
        </p:txBody>
      </p:sp>
    </p:spTree>
    <p:extLst>
      <p:ext uri="{BB962C8B-B14F-4D97-AF65-F5344CB8AC3E}">
        <p14:creationId xmlns:p14="http://schemas.microsoft.com/office/powerpoint/2010/main" val="320464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119E4-38D6-91B9-B51C-8D2F9E4CE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47334D8-AA70-DABC-8F21-92E41C487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8FA59AC-4168-F2A0-1C28-8AE12539E2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BE00F0-97C3-7D36-FB17-AC6F1EDB7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EC9785-EEFB-0698-63E2-411F32633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B555DF-0736-FAC4-C00A-B5E87143A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AD51AB-72F6-45D1-D860-94D48F66A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6AC9BC-85BD-03B4-998B-B65AD05C7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A0B5C4-0351-8BC6-7628-2D56D0508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AF796-4331-A9A5-A310-171958CFA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6476" y="1396302"/>
            <a:ext cx="7188342" cy="2959714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CA" sz="4000" b="1" dirty="0"/>
              <a:t>Manitoba Branches – </a:t>
            </a:r>
          </a:p>
          <a:p>
            <a:pPr marL="0" indent="0">
              <a:buNone/>
            </a:pPr>
            <a:r>
              <a:rPr lang="en-CA" sz="4000" b="1" dirty="0"/>
              <a:t>Member Priorities Survey</a:t>
            </a:r>
            <a:r>
              <a:rPr lang="en-CA" sz="2400" b="1" dirty="0"/>
              <a:t> </a:t>
            </a:r>
          </a:p>
          <a:p>
            <a:pPr marL="0" indent="0">
              <a:buNone/>
            </a:pPr>
            <a:r>
              <a:rPr lang="en-CA" sz="2400" b="1" dirty="0"/>
              <a:t>(2026 September )</a:t>
            </a:r>
          </a:p>
          <a:p>
            <a:pPr marL="0" indent="0">
              <a:buNone/>
            </a:pPr>
            <a:endParaRPr lang="en-CA" sz="2400" b="1" dirty="0"/>
          </a:p>
          <a:p>
            <a:r>
              <a:rPr lang="en-CA" sz="2400" dirty="0"/>
              <a:t>304 responses which is approximately a 5% response rate</a:t>
            </a:r>
          </a:p>
        </p:txBody>
      </p:sp>
    </p:spTree>
    <p:extLst>
      <p:ext uri="{BB962C8B-B14F-4D97-AF65-F5344CB8AC3E}">
        <p14:creationId xmlns:p14="http://schemas.microsoft.com/office/powerpoint/2010/main" val="225991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C6710-BC4C-0016-C8C4-09521253E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C374F1F-A2B1-0B0F-495A-77DB57C5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79F95C-A657-BB30-E4C6-9166D15927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D323D0-F568-770E-0F5C-7BF39B091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367206-4C98-47E4-EE1E-0747382DA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B55155-A6E0-8D22-38CB-1BEB657A9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26ED29C-2DFE-200F-124E-03E2344EC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573D94E-4DC9-F758-9F84-D59B053D1F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889B7F-2976-D352-6C10-C106A4BBF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1ED16-F2C6-7E66-43D9-429C7866C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7741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400" b="1" dirty="0"/>
              <a:t>Which member services do you value most:</a:t>
            </a:r>
          </a:p>
          <a:p>
            <a:r>
              <a:rPr lang="en-CA" sz="2400" dirty="0"/>
              <a:t>Access to Benefits Information 83%</a:t>
            </a:r>
          </a:p>
          <a:p>
            <a:r>
              <a:rPr lang="en-CA" sz="2400" dirty="0"/>
              <a:t>Advocacy on National Issues 78%</a:t>
            </a:r>
          </a:p>
          <a:p>
            <a:r>
              <a:rPr lang="en-CA" sz="2400" dirty="0"/>
              <a:t>Preferred Partner Discounts 55%</a:t>
            </a:r>
          </a:p>
          <a:p>
            <a:r>
              <a:rPr lang="en-CA" sz="2400" dirty="0"/>
              <a:t>Branch Events 37%</a:t>
            </a:r>
          </a:p>
        </p:txBody>
      </p:sp>
    </p:spTree>
    <p:extLst>
      <p:ext uri="{BB962C8B-B14F-4D97-AF65-F5344CB8AC3E}">
        <p14:creationId xmlns:p14="http://schemas.microsoft.com/office/powerpoint/2010/main" val="205316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800F94-6C2A-60BE-8F6E-D8B1E7FD5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A76F9D5-9934-9378-F550-DB26C41A8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DF2E35-6CEA-442F-2EA6-1BE0F6642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F57B31-6B81-400D-EDDF-2CC19797A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208D41-0A69-C273-5111-BF119E1B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BB546F-8EBC-651E-9329-C26ED05EA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23DCEA1-9B93-D34E-738F-B9BAA2CA0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BF13E1-3F24-D6F6-17A7-03DF552785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80A38-3AE1-0341-0454-572EC1F6F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78015-2D0A-356E-4E06-BCBE5FFBD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7741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400" b="1" dirty="0"/>
              <a:t>What are the branch level activities that are important to you:</a:t>
            </a:r>
          </a:p>
          <a:p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80%</a:t>
            </a:r>
            <a:r>
              <a:rPr lang="en-CA" sz="2400" dirty="0"/>
              <a:t> Information Sessions on federal retiree benefits</a:t>
            </a:r>
          </a:p>
          <a:p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62%</a:t>
            </a:r>
            <a:r>
              <a:rPr lang="en-CA" sz="2400" dirty="0"/>
              <a:t> Wellness or Healthy Aging Programs</a:t>
            </a:r>
          </a:p>
          <a:p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52%</a:t>
            </a:r>
            <a:r>
              <a:rPr lang="en-CA" sz="2400" dirty="0"/>
              <a:t> Guest Speakers (health, finance, government, etc.)</a:t>
            </a:r>
          </a:p>
          <a:p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26%</a:t>
            </a:r>
            <a:r>
              <a:rPr lang="en-CA" sz="2400" dirty="0"/>
              <a:t> Social Events and Member Gatherings</a:t>
            </a:r>
          </a:p>
          <a:p>
            <a:r>
              <a:rPr lang="en-CA" sz="2400" b="1" dirty="0">
                <a:solidFill>
                  <a:schemeClr val="accent1">
                    <a:lumMod val="75000"/>
                  </a:schemeClr>
                </a:solidFill>
              </a:rPr>
              <a:t>19%</a:t>
            </a:r>
            <a:r>
              <a:rPr lang="en-CA" sz="2400" dirty="0"/>
              <a:t> Meetings with Local Elected Officials</a:t>
            </a:r>
          </a:p>
        </p:txBody>
      </p:sp>
    </p:spTree>
    <p:extLst>
      <p:ext uri="{BB962C8B-B14F-4D97-AF65-F5344CB8AC3E}">
        <p14:creationId xmlns:p14="http://schemas.microsoft.com/office/powerpoint/2010/main" val="191718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3C87EA-D6C9-B6B4-B4AA-B534E6705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18331FA-253E-17A8-A913-6900EDC2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943844-77F1-0B37-696C-4395F043D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A8B0A8-97F0-90DB-FE94-A6ACE0D83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7D55A5-F338-1E95-5AB2-9E2C300BF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FD7492-883E-D2D8-D580-DF5F49DD9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C661B4F-1B44-ED5C-8F27-7B145CCF0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6D9EA1-AB9C-FA51-2E3A-171453557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3E4B4-B826-B8D0-73E6-7D136D59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47895-7288-8010-1E06-19DDF41CE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56" t="53845" r="33179" b="22771"/>
          <a:stretch>
            <a:fillRect/>
          </a:stretch>
        </p:blipFill>
        <p:spPr bwMode="auto">
          <a:xfrm>
            <a:off x="4666476" y="2582541"/>
            <a:ext cx="7436601" cy="32744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B53869D-F302-CABD-611F-C3FAD1C4A1F1}"/>
              </a:ext>
            </a:extLst>
          </p:cNvPr>
          <p:cNvSpPr txBox="1"/>
          <p:nvPr/>
        </p:nvSpPr>
        <p:spPr>
          <a:xfrm>
            <a:off x="4666476" y="1630300"/>
            <a:ext cx="65046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Would you participate on online events?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68% of you say yes depending on the topic</a:t>
            </a:r>
          </a:p>
        </p:txBody>
      </p:sp>
    </p:spTree>
    <p:extLst>
      <p:ext uri="{BB962C8B-B14F-4D97-AF65-F5344CB8AC3E}">
        <p14:creationId xmlns:p14="http://schemas.microsoft.com/office/powerpoint/2010/main" val="265827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E7E4A-3717-8D13-C274-279E2F90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93A6E71-31C0-F8D3-19A0-E58EF070C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BABCBB-F964-3708-7E25-F72EDC523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FF59BF-3C9F-7301-2870-23AD64F2A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877D92-9C26-EE2E-CC74-C4CD220B6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7F2E07-EA4A-3F5F-F955-7B13C937C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18726C4-2AE6-C77B-5F2D-46A32E5D34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B71B86-E1B7-15D9-2759-04D94439F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05F299-E7CC-1C17-155B-A3E961C9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4A7241-7606-DEA6-C606-BEA4109A0D0D}"/>
              </a:ext>
            </a:extLst>
          </p:cNvPr>
          <p:cNvSpPr txBox="1"/>
          <p:nvPr/>
        </p:nvSpPr>
        <p:spPr>
          <a:xfrm>
            <a:off x="4692549" y="1379881"/>
            <a:ext cx="6923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How connected do you feel to your local branch and fellow members?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Less than 10% of you feel very connected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Less than 50% feel connected to some extent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4ED0BF-FC6D-8BA1-BADD-941CA2870D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767" t="43261" r="36111" b="33471"/>
          <a:stretch>
            <a:fillRect/>
          </a:stretch>
        </p:blipFill>
        <p:spPr bwMode="auto">
          <a:xfrm>
            <a:off x="4905054" y="2949541"/>
            <a:ext cx="6639554" cy="3203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4525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46047-A3FD-6CFA-B27E-E3FF9EC0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EC3DBA-87B0-BB7C-F067-2ED40A85D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F9B4A60-3655-73F2-7DE4-819B9C8A8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671D79-C801-2DB6-3403-5ADEDFF80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AF141F-7F9E-8173-1686-952C0127D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00A2A4-6A90-FF93-A8FB-59DC47F1B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8627BF1-3A0A-7D11-AA9E-60DC7F13F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DBC79A-9B31-FE59-B8AA-B7876E26CE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465C85-1387-284C-9D31-8A6DB306F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5A2B06-BE03-6A4A-7F53-26639C94FDE1}"/>
              </a:ext>
            </a:extLst>
          </p:cNvPr>
          <p:cNvSpPr txBox="1"/>
          <p:nvPr/>
        </p:nvSpPr>
        <p:spPr>
          <a:xfrm>
            <a:off x="4692549" y="1379881"/>
            <a:ext cx="69232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Would you like to feel more connected to your local branch and fellow members?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50% are satisfied with feeling somewhat or not very connected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A2CA3D-AD69-8BAC-5F97-CDBEF776D1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302" t="40100" r="33950" b="37448"/>
          <a:stretch>
            <a:fillRect/>
          </a:stretch>
        </p:blipFill>
        <p:spPr bwMode="auto">
          <a:xfrm>
            <a:off x="4532372" y="2949541"/>
            <a:ext cx="7243589" cy="30746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85278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4CB07-23F7-95C1-D143-3D3D7BBFD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91FAA6-8A4E-27CD-4548-3DFB2490D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E8F05F0-3675-EEBF-08A6-C60C5221B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66197D-AD0C-6762-2143-2927D0C02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8082B4-63E1-138D-91A9-2E8AE50B3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5DCD5B-5B84-F6DF-1E64-592A983C3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27D53BA-F4C1-647C-E112-D5FA61AB0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57EC43-F193-BBC8-EE9D-E9090ED05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A571B3-C71F-3963-A9CF-04C3C8DC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What we heard from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B572A-EE05-A4D8-5809-4D1B51EDE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7741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CA" sz="2400" b="1" dirty="0"/>
              <a:t>Takeaways:</a:t>
            </a:r>
          </a:p>
          <a:p>
            <a:r>
              <a:rPr lang="en-CA" sz="2400" dirty="0"/>
              <a:t>Members are generally not well connected to their local branch and are comfortable with that</a:t>
            </a:r>
          </a:p>
          <a:p>
            <a:r>
              <a:rPr lang="en-CA" sz="2400" dirty="0"/>
              <a:t>While we do not want to eliminate in-person events, there is an appetite for online events</a:t>
            </a:r>
          </a:p>
          <a:p>
            <a:r>
              <a:rPr lang="en-CA" sz="2400" dirty="0"/>
              <a:t>The most valued member services are not tied to your local branch</a:t>
            </a:r>
          </a:p>
        </p:txBody>
      </p:sp>
    </p:spTree>
    <p:extLst>
      <p:ext uri="{BB962C8B-B14F-4D97-AF65-F5344CB8AC3E}">
        <p14:creationId xmlns:p14="http://schemas.microsoft.com/office/powerpoint/2010/main" val="255731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70FCDA-526E-88B7-A92F-5C74EB007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8E7C30-DB31-54A4-8DF1-43D5BE438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D8CECA-0914-CFAE-7A4D-419F8DBC9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CC9520-5E53-C33C-BDBC-11DB41216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68CCBB-2D13-E9B6-EB25-C719CF28D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7283E6-6FA4-1320-1DBB-463AE46EB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7DCB5AE-2AC6-2AF8-E195-0C8E6DE0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A92CFC-1587-7C9F-4F8F-CBABC3A7B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C00E41-3638-CD09-45AA-88F0AC8C8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855"/>
            <a:ext cx="3039438" cy="3748885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Manitoba Branch Proposal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CFC724D-41FC-7E1E-432E-B5591067CFE1}"/>
              </a:ext>
            </a:extLst>
          </p:cNvPr>
          <p:cNvSpPr/>
          <p:nvPr/>
        </p:nvSpPr>
        <p:spPr>
          <a:xfrm>
            <a:off x="5749406" y="264349"/>
            <a:ext cx="2247384" cy="766921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E219D8-35A0-B423-B4E1-3B540B4A93BF}"/>
              </a:ext>
            </a:extLst>
          </p:cNvPr>
          <p:cNvSpPr/>
          <p:nvPr/>
        </p:nvSpPr>
        <p:spPr>
          <a:xfrm>
            <a:off x="10240360" y="5597872"/>
            <a:ext cx="1828800" cy="60325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BDD4E7E-AD77-876A-52F8-91906A277112}"/>
              </a:ext>
            </a:extLst>
          </p:cNvPr>
          <p:cNvSpPr/>
          <p:nvPr/>
        </p:nvSpPr>
        <p:spPr>
          <a:xfrm>
            <a:off x="4177090" y="4917158"/>
            <a:ext cx="1828800" cy="60325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9AEB4ED-DCFE-EBF1-8F4A-C6966D7CE50D}"/>
              </a:ext>
            </a:extLst>
          </p:cNvPr>
          <p:cNvSpPr/>
          <p:nvPr/>
        </p:nvSpPr>
        <p:spPr>
          <a:xfrm>
            <a:off x="9166328" y="4872204"/>
            <a:ext cx="1828800" cy="60325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E435454-6444-5B88-D3D6-79CAAFEE3980}"/>
              </a:ext>
            </a:extLst>
          </p:cNvPr>
          <p:cNvSpPr/>
          <p:nvPr/>
        </p:nvSpPr>
        <p:spPr>
          <a:xfrm>
            <a:off x="7681398" y="5599286"/>
            <a:ext cx="1828800" cy="60325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20EA252-1793-4948-9778-70DDF2D151F5}"/>
              </a:ext>
            </a:extLst>
          </p:cNvPr>
          <p:cNvSpPr/>
          <p:nvPr/>
        </p:nvSpPr>
        <p:spPr>
          <a:xfrm>
            <a:off x="7861580" y="711736"/>
            <a:ext cx="2231290" cy="76692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B09403A-3AF5-650C-0D58-5A4D3DF2337F}"/>
              </a:ext>
            </a:extLst>
          </p:cNvPr>
          <p:cNvSpPr/>
          <p:nvPr/>
        </p:nvSpPr>
        <p:spPr>
          <a:xfrm>
            <a:off x="5287853" y="5641286"/>
            <a:ext cx="1828800" cy="60325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B32DC40-E54A-DFD2-952F-4BEB324D445E}"/>
              </a:ext>
            </a:extLst>
          </p:cNvPr>
          <p:cNvSpPr/>
          <p:nvPr/>
        </p:nvSpPr>
        <p:spPr>
          <a:xfrm>
            <a:off x="6597055" y="2986660"/>
            <a:ext cx="2247384" cy="772024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386679-04EA-9A82-CE8F-865428B0BEB2}"/>
              </a:ext>
            </a:extLst>
          </p:cNvPr>
          <p:cNvSpPr txBox="1"/>
          <p:nvPr/>
        </p:nvSpPr>
        <p:spPr>
          <a:xfrm>
            <a:off x="6111680" y="444187"/>
            <a:ext cx="1641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/>
              <a:t>National Board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691E81-BD3A-6FFF-7A14-7333217B3527}"/>
              </a:ext>
            </a:extLst>
          </p:cNvPr>
          <p:cNvSpPr txBox="1"/>
          <p:nvPr/>
        </p:nvSpPr>
        <p:spPr>
          <a:xfrm>
            <a:off x="6930787" y="3090537"/>
            <a:ext cx="1694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Manitoba Branch Executive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FA2860C-A1CD-2AA6-D590-EEC50C823506}"/>
              </a:ext>
            </a:extLst>
          </p:cNvPr>
          <p:cNvSpPr txBox="1"/>
          <p:nvPr/>
        </p:nvSpPr>
        <p:spPr>
          <a:xfrm>
            <a:off x="10533420" y="5608523"/>
            <a:ext cx="14430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Volunteer</a:t>
            </a:r>
          </a:p>
          <a:p>
            <a:r>
              <a:rPr lang="en-CA" sz="1600" dirty="0"/>
              <a:t>Recruitment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70ECE8-4FFC-1875-FC7D-C3953F5AB9CA}"/>
              </a:ext>
            </a:extLst>
          </p:cNvPr>
          <p:cNvSpPr txBox="1"/>
          <p:nvPr/>
        </p:nvSpPr>
        <p:spPr>
          <a:xfrm>
            <a:off x="7767065" y="5725069"/>
            <a:ext cx="1828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Communication</a:t>
            </a:r>
            <a:r>
              <a:rPr lang="en-CA" sz="1400" dirty="0"/>
              <a:t>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1F2F7F3-3B8F-C360-18C8-6293A67065E5}"/>
              </a:ext>
            </a:extLst>
          </p:cNvPr>
          <p:cNvSpPr txBox="1"/>
          <p:nvPr/>
        </p:nvSpPr>
        <p:spPr>
          <a:xfrm>
            <a:off x="4264915" y="5045011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Member Services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3D9B56-8988-5C3C-10AA-4A518B3510D3}"/>
              </a:ext>
            </a:extLst>
          </p:cNvPr>
          <p:cNvSpPr txBox="1"/>
          <p:nvPr/>
        </p:nvSpPr>
        <p:spPr>
          <a:xfrm>
            <a:off x="7021546" y="5026408"/>
            <a:ext cx="1233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Advocacy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822B74-330A-73A5-79C7-EBA95516C671}"/>
              </a:ext>
            </a:extLst>
          </p:cNvPr>
          <p:cNvSpPr txBox="1"/>
          <p:nvPr/>
        </p:nvSpPr>
        <p:spPr>
          <a:xfrm>
            <a:off x="9692039" y="5004552"/>
            <a:ext cx="12338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Events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E2A7A56-1067-6C41-539F-72BB34A58459}"/>
              </a:ext>
            </a:extLst>
          </p:cNvPr>
          <p:cNvSpPr txBox="1"/>
          <p:nvPr/>
        </p:nvSpPr>
        <p:spPr>
          <a:xfrm>
            <a:off x="5578524" y="5639872"/>
            <a:ext cx="1536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Member</a:t>
            </a:r>
          </a:p>
          <a:p>
            <a:r>
              <a:rPr lang="en-CA" sz="1600" dirty="0"/>
              <a:t>Recruitment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DAA277C-82ED-8148-1B4E-4E3CB99DEBE2}"/>
              </a:ext>
            </a:extLst>
          </p:cNvPr>
          <p:cNvSpPr txBox="1"/>
          <p:nvPr/>
        </p:nvSpPr>
        <p:spPr>
          <a:xfrm>
            <a:off x="8272587" y="799295"/>
            <a:ext cx="1820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/>
              <a:t>National Office Paid Staff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4D0F69F-349B-200E-7D3A-4550EC0E5694}"/>
              </a:ext>
            </a:extLst>
          </p:cNvPr>
          <p:cNvSpPr txBox="1"/>
          <p:nvPr/>
        </p:nvSpPr>
        <p:spPr>
          <a:xfrm>
            <a:off x="6448752" y="2467613"/>
            <a:ext cx="2543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Manitoba</a:t>
            </a:r>
            <a:r>
              <a:rPr lang="en-CA" sz="2000" b="1" dirty="0"/>
              <a:t> </a:t>
            </a:r>
            <a:r>
              <a:rPr lang="en-CA" sz="2400" b="1" dirty="0"/>
              <a:t>Branch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E49B855-2820-6AED-9F3F-7C7EA21A4120}"/>
              </a:ext>
            </a:extLst>
          </p:cNvPr>
          <p:cNvSpPr txBox="1"/>
          <p:nvPr/>
        </p:nvSpPr>
        <p:spPr>
          <a:xfrm>
            <a:off x="5843133" y="4250832"/>
            <a:ext cx="3755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Communities of Practice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99B7E1-0931-BD6B-AB05-44AA6BC5E52D}"/>
              </a:ext>
            </a:extLst>
          </p:cNvPr>
          <p:cNvSpPr txBox="1"/>
          <p:nvPr/>
        </p:nvSpPr>
        <p:spPr>
          <a:xfrm>
            <a:off x="8958788" y="3153043"/>
            <a:ext cx="2960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Manitoba Branch  Executive may reside anywhere in  the Provice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0E8A81F-E5CD-77DE-C108-CA457CC0A13F}"/>
              </a:ext>
            </a:extLst>
          </p:cNvPr>
          <p:cNvSpPr txBox="1"/>
          <p:nvPr/>
        </p:nvSpPr>
        <p:spPr>
          <a:xfrm>
            <a:off x="8884533" y="1504509"/>
            <a:ext cx="3444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Paid staff provide support such as ordering of swag, CRM entries, support with events, fielding phone calls &amp; emails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CA4B06B-E79C-538C-466B-25DC89C5F144}"/>
              </a:ext>
            </a:extLst>
          </p:cNvPr>
          <p:cNvSpPr/>
          <p:nvPr/>
        </p:nvSpPr>
        <p:spPr>
          <a:xfrm>
            <a:off x="6654464" y="4917158"/>
            <a:ext cx="1828800" cy="603250"/>
          </a:xfrm>
          <a:prstGeom prst="ellipse">
            <a:avLst/>
          </a:prstGeom>
          <a:noFill/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874BAFF-DA58-529F-6FB2-B30AF5DB7488}"/>
              </a:ext>
            </a:extLst>
          </p:cNvPr>
          <p:cNvSpPr txBox="1"/>
          <p:nvPr/>
        </p:nvSpPr>
        <p:spPr>
          <a:xfrm>
            <a:off x="7861580" y="6299174"/>
            <a:ext cx="4429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Each Community of Practice consists of a Team Lead and volunteers residing throughout the Province</a:t>
            </a:r>
          </a:p>
        </p:txBody>
      </p:sp>
    </p:spTree>
    <p:extLst>
      <p:ext uri="{BB962C8B-B14F-4D97-AF65-F5344CB8AC3E}">
        <p14:creationId xmlns:p14="http://schemas.microsoft.com/office/powerpoint/2010/main" val="2160509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1E8259-236F-1011-E012-31CAFE562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693031-0D8E-C556-CB76-A667D419E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D9C7E70-5E69-1884-E348-5B1CFCC45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620336-6D32-5494-2DF7-0725CE247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C001BA-8E06-B28B-AA3F-89495D16C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61A2BD-FA15-99C1-5058-9601C3133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9A626D-E71A-C1E2-4DF2-840700F9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ED8D8E-1F63-634D-B16B-34BF676C7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AD8275-FBDB-C0A4-2F34-B03E1688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870" y="586855"/>
            <a:ext cx="2422218" cy="3387497"/>
          </a:xfrm>
        </p:spPr>
        <p:txBody>
          <a:bodyPr anchor="b">
            <a:normAutofit/>
          </a:bodyPr>
          <a:lstStyle/>
          <a:p>
            <a:pPr algn="r"/>
            <a:r>
              <a:rPr lang="en-CA" sz="4000" dirty="0">
                <a:solidFill>
                  <a:srgbClr val="FFFFFF"/>
                </a:solidFill>
              </a:rPr>
              <a:t>Next 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AF8D1-D1E8-6BEF-3761-AAC47B940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1"/>
            <a:ext cx="6555347" cy="4957526"/>
          </a:xfrm>
        </p:spPr>
        <p:txBody>
          <a:bodyPr anchor="ctr">
            <a:normAutofit/>
          </a:bodyPr>
          <a:lstStyle/>
          <a:p>
            <a:r>
              <a:rPr lang="en-CA" dirty="0"/>
              <a:t>Establish Communities of Practice</a:t>
            </a:r>
          </a:p>
          <a:p>
            <a:r>
              <a:rPr lang="en-CA" dirty="0"/>
              <a:t>Provide update to Manitoba members</a:t>
            </a:r>
          </a:p>
          <a:p>
            <a:r>
              <a:rPr lang="en-CA" dirty="0"/>
              <a:t>Membership Vote on Pilot Project to amalgamate to one Manitoba Branch</a:t>
            </a:r>
          </a:p>
          <a:p>
            <a:r>
              <a:rPr lang="en-CA" dirty="0"/>
              <a:t>Update job descriptions, bylaws</a:t>
            </a:r>
          </a:p>
          <a:p>
            <a:r>
              <a:rPr lang="en-CA" dirty="0"/>
              <a:t>MB Executive, under Pilot Project, to be formed from the current MB Branches’ executives</a:t>
            </a:r>
          </a:p>
          <a:p>
            <a:r>
              <a:rPr lang="en-CA" dirty="0"/>
              <a:t>Go live</a:t>
            </a:r>
          </a:p>
        </p:txBody>
      </p:sp>
    </p:spTree>
    <p:extLst>
      <p:ext uri="{BB962C8B-B14F-4D97-AF65-F5344CB8AC3E}">
        <p14:creationId xmlns:p14="http://schemas.microsoft.com/office/powerpoint/2010/main" val="3828131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598D38-B85A-ABB6-CFDF-4FA1DCEDB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7A7F34E-D418-47E2-9F86-2C45BBC31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3B8F4FE-F276-6006-8E7C-1C1D356DFC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345850" y="918546"/>
            <a:ext cx="4979334" cy="49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4572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6102</TotalTime>
  <Words>748</Words>
  <Application>Microsoft Office PowerPoint</Application>
  <PresentationFormat>Widescreen</PresentationFormat>
  <Paragraphs>95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Pilot Project for  Manitoba Branch</vt:lpstr>
      <vt:lpstr>Expected Benefits of this Pilot Project</vt:lpstr>
      <vt:lpstr>What we heard from you</vt:lpstr>
      <vt:lpstr>What we heard from you</vt:lpstr>
      <vt:lpstr>What we heard from you</vt:lpstr>
      <vt:lpstr>What we heard from you</vt:lpstr>
      <vt:lpstr>What we heard from you</vt:lpstr>
      <vt:lpstr>What we heard from you</vt:lpstr>
      <vt:lpstr>What we heard from you</vt:lpstr>
      <vt:lpstr>Manitoba Branch Proposal</vt:lpstr>
      <vt:lpstr>Next 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Alanna Wilcox</dc:creator>
  <cp:lastModifiedBy>Alanna Wilcox</cp:lastModifiedBy>
  <cp:revision>29</cp:revision>
  <dcterms:created xsi:type="dcterms:W3CDTF">2026-05-29T18:47:35Z</dcterms:created>
  <dcterms:modified xsi:type="dcterms:W3CDTF">2026-10-19T23:43:59Z</dcterms:modified>
</cp:coreProperties>
</file>