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Layouts/slideLayout4.xml" ContentType="application/vnd.openxmlformats-officedocument.presentationml.slideLayout+xml"/>
  <Override PartName="/ppt/slides/slide13.xml" ContentType="application/vnd.openxmlformats-officedocument.presentationml.slide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3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3" r:id="rId9"/>
    <p:sldId id="262" r:id="rId10"/>
    <p:sldId id="264" r:id="rId11"/>
    <p:sldId id="267" r:id="rId12"/>
    <p:sldId id="268" r:id="rId13"/>
    <p:sldId id="269" r:id="rId14"/>
    <p:sldId id="270" r:id="rId15"/>
    <p:sldId id="265" r:id="rId16"/>
  </p:sldIdLst>
  <p:sldSz cx="18288000" cy="10287000"/>
  <p:notesSz cx="6858000" cy="9144000"/>
  <p:embeddedFontLst>
    <p:embeddedFont>
      <p:font typeface="Poppins" panose="00000500000000000000" pitchFamily="2" charset="0"/>
      <p:regular r:id="rId17"/>
      <p:bold r:id="rId18"/>
      <p:italic r:id="rId19"/>
      <p:boldItalic r:id="rId20"/>
    </p:embeddedFont>
    <p:embeddedFont>
      <p:font typeface="Poppins Bold" panose="00000800000000000000" charset="0"/>
      <p:regular r:id="rId21"/>
      <p:bold r:id="rId22"/>
    </p:embeddedFont>
    <p:embeddedFont>
      <p:font typeface="Poppins Medium" panose="00000600000000000000" pitchFamily="2" charset="0"/>
      <p:regular r:id="rId23"/>
      <p:italic r:id="rId24"/>
    </p:embeddedFont>
    <p:embeddedFont>
      <p:font typeface="Poppins Semi-Bold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5" autoAdjust="0"/>
    <p:restoredTop sz="94624" autoAdjust="0"/>
  </p:normalViewPr>
  <p:slideViewPr>
    <p:cSldViewPr>
      <p:cViewPr varScale="1">
        <p:scale>
          <a:sx n="59" d="100"/>
          <a:sy n="59" d="100"/>
        </p:scale>
        <p:origin x="7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11" Type="http://schemas.openxmlformats.org/officeDocument/2006/relationships/image" Target="../media/image26.png"/><Relationship Id="rId5" Type="http://schemas.openxmlformats.org/officeDocument/2006/relationships/image" Target="../media/image21.svg"/><Relationship Id="rId10" Type="http://schemas.openxmlformats.org/officeDocument/2006/relationships/hyperlink" Target="https://maps.app.goo.gl/EpW3iBsrRXbqAdqh7" TargetMode="External"/><Relationship Id="rId4" Type="http://schemas.openxmlformats.org/officeDocument/2006/relationships/image" Target="../media/image1.sv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8120" y="-6101048"/>
            <a:ext cx="10444967" cy="20457584"/>
            <a:chOff x="0" y="0"/>
            <a:chExt cx="2750938" cy="5388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0938" cy="5388006"/>
            </a:xfrm>
            <a:custGeom>
              <a:avLst/>
              <a:gdLst/>
              <a:ahLst/>
              <a:cxnLst/>
              <a:rect l="l" t="t" r="r" b="b"/>
              <a:pathLst>
                <a:path w="2750938" h="5388006">
                  <a:moveTo>
                    <a:pt x="0" y="0"/>
                  </a:moveTo>
                  <a:lnTo>
                    <a:pt x="2750938" y="0"/>
                  </a:lnTo>
                  <a:lnTo>
                    <a:pt x="2750938" y="5388006"/>
                  </a:lnTo>
                  <a:lnTo>
                    <a:pt x="0" y="5388006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50938" cy="5445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68547" y="5593369"/>
            <a:ext cx="7780896" cy="4693631"/>
          </a:xfrm>
          <a:custGeom>
            <a:avLst/>
            <a:gdLst/>
            <a:ahLst/>
            <a:cxnLst/>
            <a:rect l="l" t="t" r="r" b="b"/>
            <a:pathLst>
              <a:path w="7780896" h="4693631">
                <a:moveTo>
                  <a:pt x="0" y="0"/>
                </a:moveTo>
                <a:lnTo>
                  <a:pt x="7780896" y="0"/>
                </a:lnTo>
                <a:lnTo>
                  <a:pt x="7780896" y="4693631"/>
                </a:lnTo>
                <a:lnTo>
                  <a:pt x="0" y="4693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71073" b="-183598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0200646" y="0"/>
            <a:ext cx="257773" cy="10287000"/>
            <a:chOff x="0" y="0"/>
            <a:chExt cx="67891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891" cy="2709333"/>
            </a:xfrm>
            <a:custGeom>
              <a:avLst/>
              <a:gdLst/>
              <a:ahLst/>
              <a:cxnLst/>
              <a:rect l="l" t="t" r="r" b="b"/>
              <a:pathLst>
                <a:path w="67891" h="2709333">
                  <a:moveTo>
                    <a:pt x="0" y="0"/>
                  </a:moveTo>
                  <a:lnTo>
                    <a:pt x="67891" y="0"/>
                  </a:lnTo>
                  <a:lnTo>
                    <a:pt x="6789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789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89101" y="1028700"/>
            <a:ext cx="8143410" cy="814341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6217" tIns="36217" rIns="36217" bIns="3621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985911" y="1368400"/>
            <a:ext cx="7464040" cy="746401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76829" r="-12824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99720" y="574003"/>
            <a:ext cx="6507201" cy="1340483"/>
          </a:xfrm>
          <a:custGeom>
            <a:avLst/>
            <a:gdLst/>
            <a:ahLst/>
            <a:cxnLst/>
            <a:rect l="l" t="t" r="r" b="b"/>
            <a:pathLst>
              <a:path w="6507201" h="1340483">
                <a:moveTo>
                  <a:pt x="0" y="0"/>
                </a:moveTo>
                <a:lnTo>
                  <a:pt x="6507201" y="0"/>
                </a:lnTo>
                <a:lnTo>
                  <a:pt x="6507201" y="1340483"/>
                </a:lnTo>
                <a:lnTo>
                  <a:pt x="0" y="13404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428625" y="4149119"/>
            <a:ext cx="10832088" cy="123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60"/>
              </a:lnSpc>
              <a:spcBef>
                <a:spcPct val="0"/>
              </a:spcBef>
            </a:pPr>
            <a:r>
              <a:rPr lang="en-US" sz="6900" b="1">
                <a:solidFill>
                  <a:srgbClr val="0D62A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Vivre avec l’arthrose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98359"/>
            <a:ext cx="18288000" cy="5845885"/>
            <a:chOff x="0" y="0"/>
            <a:chExt cx="4816593" cy="1539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39657"/>
            </a:xfrm>
            <a:custGeom>
              <a:avLst/>
              <a:gdLst/>
              <a:ahLst/>
              <a:cxnLst/>
              <a:rect l="l" t="t" r="r" b="b"/>
              <a:pathLst>
                <a:path w="4816592" h="1539657">
                  <a:moveTo>
                    <a:pt x="0" y="0"/>
                  </a:moveTo>
                  <a:lnTo>
                    <a:pt x="4816592" y="0"/>
                  </a:lnTo>
                  <a:lnTo>
                    <a:pt x="4816592" y="1539657"/>
                  </a:lnTo>
                  <a:lnTo>
                    <a:pt x="0" y="1539657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596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370478"/>
            <a:ext cx="18288000" cy="7168341"/>
            <a:chOff x="0" y="0"/>
            <a:chExt cx="4816593" cy="18879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887958"/>
            </a:xfrm>
            <a:custGeom>
              <a:avLst/>
              <a:gdLst/>
              <a:ahLst/>
              <a:cxnLst/>
              <a:rect l="l" t="t" r="r" b="b"/>
              <a:pathLst>
                <a:path w="4816592" h="1887958">
                  <a:moveTo>
                    <a:pt x="0" y="0"/>
                  </a:moveTo>
                  <a:lnTo>
                    <a:pt x="4816592" y="0"/>
                  </a:lnTo>
                  <a:lnTo>
                    <a:pt x="4816592" y="1887958"/>
                  </a:lnTo>
                  <a:lnTo>
                    <a:pt x="0" y="1887958"/>
                  </a:ln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816593" cy="1945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22601" y="9111894"/>
            <a:ext cx="3572619" cy="963926"/>
            <a:chOff x="0" y="0"/>
            <a:chExt cx="1066318" cy="287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6318" cy="287703"/>
            </a:xfrm>
            <a:custGeom>
              <a:avLst/>
              <a:gdLst/>
              <a:ahLst/>
              <a:cxnLst/>
              <a:rect l="l" t="t" r="r" b="b"/>
              <a:pathLst>
                <a:path w="1066318" h="287703">
                  <a:moveTo>
                    <a:pt x="43340" y="0"/>
                  </a:moveTo>
                  <a:lnTo>
                    <a:pt x="1022978" y="0"/>
                  </a:lnTo>
                  <a:cubicBezTo>
                    <a:pt x="1046914" y="0"/>
                    <a:pt x="1066318" y="19404"/>
                    <a:pt x="1066318" y="43340"/>
                  </a:cubicBezTo>
                  <a:lnTo>
                    <a:pt x="1066318" y="244362"/>
                  </a:lnTo>
                  <a:cubicBezTo>
                    <a:pt x="1066318" y="268298"/>
                    <a:pt x="1046914" y="287703"/>
                    <a:pt x="1022978" y="287703"/>
                  </a:cubicBezTo>
                  <a:lnTo>
                    <a:pt x="43340" y="287703"/>
                  </a:lnTo>
                  <a:cubicBezTo>
                    <a:pt x="19404" y="287703"/>
                    <a:pt x="0" y="268298"/>
                    <a:pt x="0" y="244362"/>
                  </a:cubicBezTo>
                  <a:lnTo>
                    <a:pt x="0" y="43340"/>
                  </a:lnTo>
                  <a:cubicBezTo>
                    <a:pt x="0" y="19404"/>
                    <a:pt x="19404" y="0"/>
                    <a:pt x="4334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66318" cy="344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71803" y="9115128"/>
            <a:ext cx="3572619" cy="963926"/>
            <a:chOff x="0" y="0"/>
            <a:chExt cx="1066318" cy="2877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6318" cy="287703"/>
            </a:xfrm>
            <a:custGeom>
              <a:avLst/>
              <a:gdLst/>
              <a:ahLst/>
              <a:cxnLst/>
              <a:rect l="l" t="t" r="r" b="b"/>
              <a:pathLst>
                <a:path w="1066318" h="287703">
                  <a:moveTo>
                    <a:pt x="43340" y="0"/>
                  </a:moveTo>
                  <a:lnTo>
                    <a:pt x="1022978" y="0"/>
                  </a:lnTo>
                  <a:cubicBezTo>
                    <a:pt x="1046914" y="0"/>
                    <a:pt x="1066318" y="19404"/>
                    <a:pt x="1066318" y="43340"/>
                  </a:cubicBezTo>
                  <a:lnTo>
                    <a:pt x="1066318" y="244362"/>
                  </a:lnTo>
                  <a:cubicBezTo>
                    <a:pt x="1066318" y="268298"/>
                    <a:pt x="1046914" y="287703"/>
                    <a:pt x="1022978" y="287703"/>
                  </a:cubicBezTo>
                  <a:lnTo>
                    <a:pt x="43340" y="287703"/>
                  </a:lnTo>
                  <a:cubicBezTo>
                    <a:pt x="19404" y="287703"/>
                    <a:pt x="0" y="268298"/>
                    <a:pt x="0" y="244362"/>
                  </a:cubicBezTo>
                  <a:lnTo>
                    <a:pt x="0" y="43340"/>
                  </a:lnTo>
                  <a:cubicBezTo>
                    <a:pt x="0" y="19404"/>
                    <a:pt x="19404" y="0"/>
                    <a:pt x="4334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066318" cy="344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655831" y="141497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1"/>
                </a:lnTo>
                <a:lnTo>
                  <a:pt x="0" y="105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740923" y="3370478"/>
            <a:ext cx="7135977" cy="5678926"/>
          </a:xfrm>
          <a:custGeom>
            <a:avLst/>
            <a:gdLst/>
            <a:ahLst/>
            <a:cxnLst/>
            <a:rect l="l" t="t" r="r" b="b"/>
            <a:pathLst>
              <a:path w="7135977" h="5678926">
                <a:moveTo>
                  <a:pt x="0" y="0"/>
                </a:moveTo>
                <a:lnTo>
                  <a:pt x="7135976" y="0"/>
                </a:lnTo>
                <a:lnTo>
                  <a:pt x="7135976" y="5678925"/>
                </a:lnTo>
                <a:lnTo>
                  <a:pt x="0" y="5678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84" t="-68768" r="-4389" b="-2721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956767" y="3370478"/>
            <a:ext cx="7502935" cy="5678926"/>
          </a:xfrm>
          <a:custGeom>
            <a:avLst/>
            <a:gdLst/>
            <a:ahLst/>
            <a:cxnLst/>
            <a:rect l="l" t="t" r="r" b="b"/>
            <a:pathLst>
              <a:path w="7502935" h="5678926">
                <a:moveTo>
                  <a:pt x="0" y="0"/>
                </a:moveTo>
                <a:lnTo>
                  <a:pt x="7502935" y="0"/>
                </a:lnTo>
                <a:lnTo>
                  <a:pt x="7502935" y="5678925"/>
                </a:lnTo>
                <a:lnTo>
                  <a:pt x="0" y="5678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03" t="-85875" r="-2199" b="-235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1919887" y="1481137"/>
            <a:ext cx="1517706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2"/>
              </a:lnSpc>
            </a:pPr>
            <a:r>
              <a:rPr lang="en-US" sz="5485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Le </a:t>
            </a:r>
            <a:r>
              <a:rPr lang="en-US" sz="5485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remplacement</a:t>
            </a:r>
            <a:r>
              <a:rPr lang="en-US" sz="5485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5485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hanche</a:t>
            </a:r>
            <a:r>
              <a:rPr lang="en-US" sz="5485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485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sz="5485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5485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genou</a:t>
            </a:r>
            <a:endParaRPr lang="en-US" sz="5485" b="1" dirty="0">
              <a:solidFill>
                <a:srgbClr val="00448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50155" y="9360495"/>
            <a:ext cx="3533543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2867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Prothèse genou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71803" y="9360495"/>
            <a:ext cx="3494133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1"/>
              </a:lnSpc>
            </a:pPr>
            <a:r>
              <a:rPr lang="en-US" sz="2867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Prothèse hanche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E5F15-BADD-1104-030E-0EFA7315F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7122" y="1601119"/>
            <a:ext cx="13673755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Le </a:t>
            </a:r>
            <a:r>
              <a:rPr lang="en-US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remplacement</a:t>
            </a:r>
            <a:r>
              <a:rPr lang="en-US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hanche</a:t>
            </a:r>
            <a:r>
              <a:rPr lang="en-US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ou</a:t>
            </a:r>
            <a:r>
              <a:rPr lang="en-US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genou</a:t>
            </a:r>
            <a:br>
              <a:rPr lang="en-US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7B7CB4-A1D2-86ED-72FB-C38E10A30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145" y="2604999"/>
            <a:ext cx="13975708" cy="7057201"/>
          </a:xfrm>
        </p:spPr>
        <p:txBody>
          <a:bodyPr>
            <a:normAutofit fontScale="92500" lnSpcReduction="10000"/>
          </a:bodyPr>
          <a:lstStyle/>
          <a:p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Principe : remplacer l’articulation abîmée par une prothèse.</a:t>
            </a:r>
          </a:p>
          <a:p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Prothèse de genou :</a:t>
            </a:r>
          </a:p>
          <a:p>
            <a:pPr algn="l"/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Soulage la douleur, corrige l’axe, améliore la marche.</a:t>
            </a: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Durée de vie : 20-30 ans.</a:t>
            </a:r>
          </a:p>
          <a:p>
            <a:pPr algn="l"/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Prothèse de hanche :</a:t>
            </a:r>
          </a:p>
          <a:p>
            <a:pPr algn="l"/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Réduit les douleurs, rétablit la mobilité.</a:t>
            </a: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Durée de vie: 20-30 ans</a:t>
            </a:r>
          </a:p>
          <a:p>
            <a:pPr algn="l"/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/>
            <a:r>
              <a:rPr lang="fr-CA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Reprise des activités : 6 à 12 semaines.</a:t>
            </a:r>
          </a:p>
          <a:p>
            <a:endParaRPr lang="fr-CA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endParaRPr lang="fr-FR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73AC0F21-D693-C660-CEA2-D16ACC32EE1D}"/>
              </a:ext>
            </a:extLst>
          </p:cNvPr>
          <p:cNvGrpSpPr/>
          <p:nvPr/>
        </p:nvGrpSpPr>
        <p:grpSpPr>
          <a:xfrm>
            <a:off x="14935200" y="-1461337"/>
            <a:ext cx="13332766" cy="13332766"/>
            <a:chOff x="0" y="0"/>
            <a:chExt cx="812800" cy="8128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BD8D26E-4773-0997-EEA3-D077F99404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477915A1-21C6-5A82-4C62-9EF9EA8E6D2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2">
            <a:extLst>
              <a:ext uri="{FF2B5EF4-FFF2-40B4-BE49-F238E27FC236}">
                <a16:creationId xmlns:a16="http://schemas.microsoft.com/office/drawing/2014/main" id="{DBEC4458-1CD0-E0E4-AA98-CC768CEF7E91}"/>
              </a:ext>
            </a:extLst>
          </p:cNvPr>
          <p:cNvGrpSpPr/>
          <p:nvPr/>
        </p:nvGrpSpPr>
        <p:grpSpPr>
          <a:xfrm>
            <a:off x="15773039" y="-1475991"/>
            <a:ext cx="13332766" cy="13332766"/>
            <a:chOff x="0" y="0"/>
            <a:chExt cx="812800" cy="812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99E811A5-6810-EC57-FBFC-00282557FEA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ADBDF4B-12B7-E368-6D98-BC621CC44F5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4">
            <a:extLst>
              <a:ext uri="{FF2B5EF4-FFF2-40B4-BE49-F238E27FC236}">
                <a16:creationId xmlns:a16="http://schemas.microsoft.com/office/drawing/2014/main" id="{29E3A2E0-46BB-FC95-CD5F-00B5945BFC05}"/>
              </a:ext>
            </a:extLst>
          </p:cNvPr>
          <p:cNvSpPr/>
          <p:nvPr/>
        </p:nvSpPr>
        <p:spPr>
          <a:xfrm>
            <a:off x="6586014" y="158655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1"/>
                </a:lnTo>
                <a:lnTo>
                  <a:pt x="0" y="105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24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4A7B8-BB91-3A88-539F-2124A922D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3990" y="4914900"/>
            <a:ext cx="14325600" cy="1470025"/>
          </a:xfrm>
        </p:spPr>
        <p:txBody>
          <a:bodyPr>
            <a:normAutofit fontScale="90000"/>
          </a:bodyPr>
          <a:lstStyle/>
          <a:p>
            <a:pPr algn="l"/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Préparation : exercices, perte de poids, adaptation du domicile.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Hospitalisation courte : 1 à 2 jours.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Rééducation : physiothérapie, marche assistée.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br>
              <a:rPr lang="fr-CA" dirty="0">
                <a:latin typeface="Poppins" pitchFamily="2" charset="77"/>
                <a:cs typeface="Poppins" pitchFamily="2" charset="77"/>
              </a:rPr>
            </a:br>
            <a:r>
              <a:rPr lang="fr-CA" dirty="0">
                <a:latin typeface="Poppins" pitchFamily="2" charset="77"/>
                <a:cs typeface="Poppins" pitchFamily="2" charset="77"/>
              </a:rPr>
              <a:t>• Résultats : 90% des patients retrouvent une vie active sans douleur.</a:t>
            </a:r>
            <a:br>
              <a:rPr lang="fr-CA" dirty="0">
                <a:latin typeface="Poppins" pitchFamily="2" charset="77"/>
                <a:cs typeface="Poppins" pitchFamily="2" charset="77"/>
              </a:rPr>
            </a:br>
            <a:endParaRPr lang="fr-FR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02DF7077-C450-A89E-CD76-F01D6159174A}"/>
              </a:ext>
            </a:extLst>
          </p:cNvPr>
          <p:cNvSpPr/>
          <p:nvPr/>
        </p:nvSpPr>
        <p:spPr>
          <a:xfrm>
            <a:off x="381000" y="485880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1"/>
                </a:lnTo>
                <a:lnTo>
                  <a:pt x="0" y="105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6E588EA-DDC3-663D-AF0A-FD4CF79222ED}"/>
              </a:ext>
            </a:extLst>
          </p:cNvPr>
          <p:cNvSpPr/>
          <p:nvPr/>
        </p:nvSpPr>
        <p:spPr>
          <a:xfrm>
            <a:off x="0" y="617220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6A73213-74BC-BB9A-94AD-D2CAC1F4D13A}"/>
              </a:ext>
            </a:extLst>
          </p:cNvPr>
          <p:cNvSpPr/>
          <p:nvPr/>
        </p:nvSpPr>
        <p:spPr>
          <a:xfrm flipH="1" flipV="1">
            <a:off x="14157711" y="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413028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30289" y="0"/>
                </a:lnTo>
                <a:lnTo>
                  <a:pt x="4130289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860413A-6B79-6A69-D4D0-6B5CBDE10005}"/>
              </a:ext>
            </a:extLst>
          </p:cNvPr>
          <p:cNvSpPr txBox="1"/>
          <p:nvPr/>
        </p:nvSpPr>
        <p:spPr>
          <a:xfrm>
            <a:off x="4404790" y="167267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La convalescence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49011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2D301-5E24-922A-5F6D-D801FE6B0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600" y="1185918"/>
            <a:ext cx="10363200" cy="1470025"/>
          </a:xfrm>
        </p:spPr>
        <p:txBody>
          <a:bodyPr/>
          <a:lstStyle/>
          <a:p>
            <a:r>
              <a:rPr lang="fr-CA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Prévention et qualité de vie</a:t>
            </a:r>
            <a:endParaRPr lang="fr-FR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201E7F-3AA2-935D-E14A-31408751C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2613361"/>
            <a:ext cx="14782800" cy="1752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Bons réflexes :</a:t>
            </a:r>
          </a:p>
          <a:p>
            <a:pPr algn="l"/>
            <a:endParaRPr lang="fr-CA" sz="144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Bouger chaque jour (marche, vélo, natation douce).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Manger équilibré (moins de sucre, plus d’oméga-3).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Maintenir un poids santé.</a:t>
            </a:r>
          </a:p>
          <a:p>
            <a:pPr algn="l">
              <a:lnSpc>
                <a:spcPct val="170000"/>
              </a:lnSpc>
            </a:pPr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Dormir suffisamment, gérer le stress.</a:t>
            </a:r>
          </a:p>
          <a:p>
            <a:pPr algn="l"/>
            <a:endParaRPr lang="fr-CA" sz="1440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fr-CA" sz="144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“L’arthrose n’est pas une fatalité. Avec les bons gestes et un bon suivi, on peut vivre longtemps et bien.”</a:t>
            </a:r>
          </a:p>
          <a:p>
            <a:endParaRPr lang="fr-CA" dirty="0"/>
          </a:p>
          <a:p>
            <a:endParaRPr lang="fr-FR" dirty="0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285FE0AD-C73B-B79D-0525-DA0AABAA221C}"/>
              </a:ext>
            </a:extLst>
          </p:cNvPr>
          <p:cNvSpPr/>
          <p:nvPr/>
        </p:nvSpPr>
        <p:spPr>
          <a:xfrm>
            <a:off x="12801600" y="132028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1"/>
                </a:lnTo>
                <a:lnTo>
                  <a:pt x="0" y="105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BF02D8-FC03-30CE-C8CB-B5159C89ACAF}"/>
              </a:ext>
            </a:extLst>
          </p:cNvPr>
          <p:cNvGrpSpPr/>
          <p:nvPr/>
        </p:nvGrpSpPr>
        <p:grpSpPr>
          <a:xfrm>
            <a:off x="-2706826" y="-3648822"/>
            <a:ext cx="6234438" cy="6461486"/>
            <a:chOff x="0" y="0"/>
            <a:chExt cx="812800" cy="812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886C795-78B3-122F-FCB0-E66FDD8210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DE76D6-44F1-85C8-B96D-1297EC14161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0BF33535-A6B3-DB2B-E138-6D1F78D4AE65}"/>
              </a:ext>
            </a:extLst>
          </p:cNvPr>
          <p:cNvGrpSpPr/>
          <p:nvPr/>
        </p:nvGrpSpPr>
        <p:grpSpPr>
          <a:xfrm>
            <a:off x="15621000" y="8039100"/>
            <a:ext cx="6897902" cy="6897902"/>
            <a:chOff x="0" y="0"/>
            <a:chExt cx="812800" cy="8128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483E210C-208C-F300-2704-C4F28436DBA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36BDF593-C831-C8EC-A451-965E3232BB8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411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E1648-0144-E8CF-4330-16CDFC008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7800" y="549572"/>
            <a:ext cx="7772400" cy="1470025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Conclusion</a:t>
            </a:r>
            <a:endParaRPr lang="fr-FR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A33647-432F-7E59-3039-CF1554C82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0710" y="2072591"/>
            <a:ext cx="15011400" cy="1752600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fr-CA" sz="17600" dirty="0">
                <a:latin typeface="Poppins" pitchFamily="2" charset="77"/>
                <a:cs typeface="Poppins" pitchFamily="2" charset="77"/>
              </a:rPr>
              <a:t>• </a:t>
            </a:r>
            <a:r>
              <a:rPr lang="fr-CA" sz="160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Comprendre son arthrose, c’est déjà mieux la gérer.</a:t>
            </a:r>
          </a:p>
          <a:p>
            <a:pPr algn="l">
              <a:lnSpc>
                <a:spcPct val="170000"/>
              </a:lnSpc>
            </a:pPr>
            <a:r>
              <a:rPr lang="fr-CA" sz="160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De nombreuses solutions existent avant la chirurgie.</a:t>
            </a:r>
          </a:p>
          <a:p>
            <a:pPr algn="l">
              <a:lnSpc>
                <a:spcPct val="170000"/>
              </a:lnSpc>
            </a:pPr>
            <a:r>
              <a:rPr lang="fr-CA" sz="160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• Et quand elle est nécessaire, les résultats sont excellents.</a:t>
            </a:r>
          </a:p>
          <a:p>
            <a:pPr>
              <a:lnSpc>
                <a:spcPct val="170000"/>
              </a:lnSpc>
            </a:pPr>
            <a:endParaRPr lang="fr-FR" dirty="0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61543CC7-C955-2147-639D-3CDED7A7D165}"/>
              </a:ext>
            </a:extLst>
          </p:cNvPr>
          <p:cNvSpPr/>
          <p:nvPr/>
        </p:nvSpPr>
        <p:spPr>
          <a:xfrm>
            <a:off x="381000" y="238517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1"/>
                </a:lnTo>
                <a:lnTo>
                  <a:pt x="0" y="105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A440A30-0B12-F9FD-05B2-CD923BFEC3E8}"/>
              </a:ext>
            </a:extLst>
          </p:cNvPr>
          <p:cNvGrpSpPr/>
          <p:nvPr/>
        </p:nvGrpSpPr>
        <p:grpSpPr>
          <a:xfrm>
            <a:off x="-35859" y="5536109"/>
            <a:ext cx="18288000" cy="7168341"/>
            <a:chOff x="0" y="0"/>
            <a:chExt cx="4816593" cy="188795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C8AA4A2-9F53-B4BE-DEE4-4486B3D42ADA}"/>
                </a:ext>
              </a:extLst>
            </p:cNvPr>
            <p:cNvSpPr/>
            <p:nvPr/>
          </p:nvSpPr>
          <p:spPr>
            <a:xfrm>
              <a:off x="0" y="0"/>
              <a:ext cx="4816592" cy="1887958"/>
            </a:xfrm>
            <a:custGeom>
              <a:avLst/>
              <a:gdLst/>
              <a:ahLst/>
              <a:cxnLst/>
              <a:rect l="l" t="t" r="r" b="b"/>
              <a:pathLst>
                <a:path w="4816592" h="1887958">
                  <a:moveTo>
                    <a:pt x="0" y="0"/>
                  </a:moveTo>
                  <a:lnTo>
                    <a:pt x="4816592" y="0"/>
                  </a:lnTo>
                  <a:lnTo>
                    <a:pt x="4816592" y="1887958"/>
                  </a:lnTo>
                  <a:lnTo>
                    <a:pt x="0" y="1887958"/>
                  </a:ln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D9C8824-DADC-4898-79E5-BA05D2533630}"/>
                </a:ext>
              </a:extLst>
            </p:cNvPr>
            <p:cNvSpPr txBox="1"/>
            <p:nvPr/>
          </p:nvSpPr>
          <p:spPr>
            <a:xfrm>
              <a:off x="0" y="-57150"/>
              <a:ext cx="4816593" cy="1945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EA7885E6-8FC3-4747-9CAA-1BF6D703479E}"/>
              </a:ext>
            </a:extLst>
          </p:cNvPr>
          <p:cNvGrpSpPr/>
          <p:nvPr/>
        </p:nvGrpSpPr>
        <p:grpSpPr>
          <a:xfrm>
            <a:off x="22412" y="5753100"/>
            <a:ext cx="18288000" cy="5845885"/>
            <a:chOff x="0" y="0"/>
            <a:chExt cx="4816593" cy="1539657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BA0BA6C-984F-F095-154A-70E5CC370A00}"/>
                </a:ext>
              </a:extLst>
            </p:cNvPr>
            <p:cNvSpPr/>
            <p:nvPr/>
          </p:nvSpPr>
          <p:spPr>
            <a:xfrm>
              <a:off x="0" y="0"/>
              <a:ext cx="4816592" cy="1539657"/>
            </a:xfrm>
            <a:custGeom>
              <a:avLst/>
              <a:gdLst/>
              <a:ahLst/>
              <a:cxnLst/>
              <a:rect l="l" t="t" r="r" b="b"/>
              <a:pathLst>
                <a:path w="4816592" h="1539657">
                  <a:moveTo>
                    <a:pt x="0" y="0"/>
                  </a:moveTo>
                  <a:lnTo>
                    <a:pt x="4816592" y="0"/>
                  </a:lnTo>
                  <a:lnTo>
                    <a:pt x="4816592" y="1539657"/>
                  </a:lnTo>
                  <a:lnTo>
                    <a:pt x="0" y="1539657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F3A11D50-9CD6-0E5C-DA3C-DBE4FDBF458F}"/>
                </a:ext>
              </a:extLst>
            </p:cNvPr>
            <p:cNvSpPr txBox="1"/>
            <p:nvPr/>
          </p:nvSpPr>
          <p:spPr>
            <a:xfrm>
              <a:off x="0" y="-57150"/>
              <a:ext cx="4816593" cy="1596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9508575-84A1-9A9C-6505-5397AA223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97" y="5906986"/>
            <a:ext cx="11972083" cy="40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8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74781"/>
            <a:ext cx="18288000" cy="7212219"/>
            <a:chOff x="0" y="0"/>
            <a:chExt cx="4816593" cy="18995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899514"/>
            </a:xfrm>
            <a:custGeom>
              <a:avLst/>
              <a:gdLst/>
              <a:ahLst/>
              <a:cxnLst/>
              <a:rect l="l" t="t" r="r" b="b"/>
              <a:pathLst>
                <a:path w="4816592" h="1899514">
                  <a:moveTo>
                    <a:pt x="0" y="0"/>
                  </a:moveTo>
                  <a:lnTo>
                    <a:pt x="4816592" y="0"/>
                  </a:lnTo>
                  <a:lnTo>
                    <a:pt x="4816592" y="1899514"/>
                  </a:lnTo>
                  <a:lnTo>
                    <a:pt x="0" y="1899514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956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3814" y="3056684"/>
            <a:ext cx="15932341" cy="6771522"/>
            <a:chOff x="0" y="0"/>
            <a:chExt cx="4196172" cy="17834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6172" cy="1783446"/>
            </a:xfrm>
            <a:custGeom>
              <a:avLst/>
              <a:gdLst/>
              <a:ahLst/>
              <a:cxnLst/>
              <a:rect l="l" t="t" r="r" b="b"/>
              <a:pathLst>
                <a:path w="4196172" h="1783446">
                  <a:moveTo>
                    <a:pt x="0" y="0"/>
                  </a:moveTo>
                  <a:lnTo>
                    <a:pt x="4196172" y="0"/>
                  </a:lnTo>
                  <a:lnTo>
                    <a:pt x="4196172" y="1783446"/>
                  </a:lnTo>
                  <a:lnTo>
                    <a:pt x="0" y="17834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96172" cy="1840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42748" y="7756127"/>
            <a:ext cx="2745252" cy="2530873"/>
          </a:xfrm>
          <a:custGeom>
            <a:avLst/>
            <a:gdLst/>
            <a:ahLst/>
            <a:cxnLst/>
            <a:rect l="l" t="t" r="r" b="b"/>
            <a:pathLst>
              <a:path w="2745252" h="2530873">
                <a:moveTo>
                  <a:pt x="0" y="0"/>
                </a:moveTo>
                <a:lnTo>
                  <a:pt x="2745252" y="0"/>
                </a:lnTo>
                <a:lnTo>
                  <a:pt x="2745252" y="2530873"/>
                </a:lnTo>
                <a:lnTo>
                  <a:pt x="0" y="25308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7259300" y="2144169"/>
            <a:ext cx="1028700" cy="948368"/>
          </a:xfrm>
          <a:custGeom>
            <a:avLst/>
            <a:gdLst/>
            <a:ahLst/>
            <a:cxnLst/>
            <a:rect l="l" t="t" r="r" b="b"/>
            <a:pathLst>
              <a:path w="1028700" h="948368">
                <a:moveTo>
                  <a:pt x="0" y="0"/>
                </a:moveTo>
                <a:lnTo>
                  <a:pt x="1028700" y="0"/>
                </a:lnTo>
                <a:lnTo>
                  <a:pt x="1028700" y="948368"/>
                </a:lnTo>
                <a:lnTo>
                  <a:pt x="0" y="948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 flipH="1">
            <a:off x="0" y="1899758"/>
            <a:ext cx="1293814" cy="1192779"/>
          </a:xfrm>
          <a:custGeom>
            <a:avLst/>
            <a:gdLst/>
            <a:ahLst/>
            <a:cxnLst/>
            <a:rect l="l" t="t" r="r" b="b"/>
            <a:pathLst>
              <a:path w="1293814" h="1192779">
                <a:moveTo>
                  <a:pt x="1293814" y="0"/>
                </a:moveTo>
                <a:lnTo>
                  <a:pt x="0" y="0"/>
                </a:lnTo>
                <a:lnTo>
                  <a:pt x="0" y="1192779"/>
                </a:lnTo>
                <a:lnTo>
                  <a:pt x="1293814" y="1192779"/>
                </a:lnTo>
                <a:lnTo>
                  <a:pt x="12938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H="1">
            <a:off x="0" y="7756127"/>
            <a:ext cx="2745252" cy="2530873"/>
          </a:xfrm>
          <a:custGeom>
            <a:avLst/>
            <a:gdLst/>
            <a:ahLst/>
            <a:cxnLst/>
            <a:rect l="l" t="t" r="r" b="b"/>
            <a:pathLst>
              <a:path w="2745252" h="2530873">
                <a:moveTo>
                  <a:pt x="2745252" y="0"/>
                </a:moveTo>
                <a:lnTo>
                  <a:pt x="0" y="0"/>
                </a:lnTo>
                <a:lnTo>
                  <a:pt x="0" y="2530873"/>
                </a:lnTo>
                <a:lnTo>
                  <a:pt x="2745252" y="2530873"/>
                </a:lnTo>
                <a:lnTo>
                  <a:pt x="274525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82958" b="-9845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2" name="Group 12"/>
          <p:cNvGrpSpPr/>
          <p:nvPr/>
        </p:nvGrpSpPr>
        <p:grpSpPr>
          <a:xfrm>
            <a:off x="17404845" y="3944145"/>
            <a:ext cx="530229" cy="53022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3586" y="4209260"/>
            <a:ext cx="530229" cy="53022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26959" y="5222753"/>
            <a:ext cx="397670" cy="39767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48531" y="7396155"/>
            <a:ext cx="719943" cy="719943"/>
          </a:xfrm>
          <a:custGeom>
            <a:avLst/>
            <a:gdLst/>
            <a:ahLst/>
            <a:cxnLst/>
            <a:rect l="l" t="t" r="r" b="b"/>
            <a:pathLst>
              <a:path w="719943" h="719943">
                <a:moveTo>
                  <a:pt x="0" y="0"/>
                </a:moveTo>
                <a:lnTo>
                  <a:pt x="719942" y="0"/>
                </a:lnTo>
                <a:lnTo>
                  <a:pt x="719942" y="719943"/>
                </a:lnTo>
                <a:lnTo>
                  <a:pt x="0" y="7199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3148531" y="8630122"/>
            <a:ext cx="782882" cy="782882"/>
          </a:xfrm>
          <a:custGeom>
            <a:avLst/>
            <a:gdLst/>
            <a:ahLst/>
            <a:cxnLst/>
            <a:rect l="l" t="t" r="r" b="b"/>
            <a:pathLst>
              <a:path w="782882" h="782882">
                <a:moveTo>
                  <a:pt x="0" y="0"/>
                </a:moveTo>
                <a:lnTo>
                  <a:pt x="782882" y="0"/>
                </a:lnTo>
                <a:lnTo>
                  <a:pt x="782882" y="782882"/>
                </a:lnTo>
                <a:lnTo>
                  <a:pt x="0" y="782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9635316" y="8630122"/>
            <a:ext cx="705489" cy="705489"/>
          </a:xfrm>
          <a:custGeom>
            <a:avLst/>
            <a:gdLst/>
            <a:ahLst/>
            <a:cxnLst/>
            <a:rect l="l" t="t" r="r" b="b"/>
            <a:pathLst>
              <a:path w="705489" h="705489">
                <a:moveTo>
                  <a:pt x="0" y="0"/>
                </a:moveTo>
                <a:lnTo>
                  <a:pt x="705490" y="0"/>
                </a:lnTo>
                <a:lnTo>
                  <a:pt x="705490" y="705489"/>
                </a:lnTo>
                <a:lnTo>
                  <a:pt x="0" y="7054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9635316" y="7430618"/>
            <a:ext cx="685480" cy="685480"/>
          </a:xfrm>
          <a:custGeom>
            <a:avLst/>
            <a:gdLst/>
            <a:ahLst/>
            <a:cxnLst/>
            <a:rect l="l" t="t" r="r" b="b"/>
            <a:pathLst>
              <a:path w="685480" h="685480">
                <a:moveTo>
                  <a:pt x="0" y="0"/>
                </a:moveTo>
                <a:lnTo>
                  <a:pt x="685480" y="0"/>
                </a:lnTo>
                <a:lnTo>
                  <a:pt x="685480" y="685480"/>
                </a:lnTo>
                <a:lnTo>
                  <a:pt x="0" y="6854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TextBox 27"/>
          <p:cNvSpPr txBox="1"/>
          <p:nvPr/>
        </p:nvSpPr>
        <p:spPr>
          <a:xfrm>
            <a:off x="4693673" y="266829"/>
            <a:ext cx="8469436" cy="113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4"/>
              </a:lnSpc>
            </a:pPr>
            <a:r>
              <a:rPr lang="en-US" sz="7012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Contactez-nous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62100" y="7594339"/>
            <a:ext cx="4056369" cy="48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 b="1" spc="-6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drbenoitbenoit.com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07638" y="8820150"/>
            <a:ext cx="308242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2"/>
              </a:lnSpc>
            </a:pPr>
            <a:r>
              <a:rPr lang="en-US" sz="2701" b="1" spc="-5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514-331-1400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97021" y="7616965"/>
            <a:ext cx="5261103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2"/>
              </a:lnSpc>
            </a:pPr>
            <a:r>
              <a:rPr lang="en-US" sz="2701" b="1" spc="-5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adjointe@drbenoitbenoit.com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97021" y="8615363"/>
            <a:ext cx="5103941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42"/>
              </a:lnSpc>
            </a:pPr>
            <a:r>
              <a:rPr lang="en-US" sz="2701" b="1" spc="-5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5777, Boulevard gouin ouest</a:t>
            </a:r>
          </a:p>
          <a:p>
            <a:pPr algn="just">
              <a:lnSpc>
                <a:spcPts val="3242"/>
              </a:lnSpc>
            </a:pPr>
            <a:r>
              <a:rPr lang="en-US" sz="2701" b="1" u="sng" spc="-5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  <a:hlinkClick r:id="rId10" tooltip="https://maps.app.goo.gl/EpW3iBsrRXbqAdqh7"/>
              </a:rPr>
              <a:t>Montréal, Québec H4J 1E3</a:t>
            </a:r>
          </a:p>
        </p:txBody>
      </p:sp>
      <p:pic>
        <p:nvPicPr>
          <p:cNvPr id="25" name="PR_CHMP-1918_Dr-Benoit-Benoit_Plan-Hockey-2025-2026_v251022.mp4">
            <a:hlinkClick r:id="" action="ppaction://media"/>
            <a:extLst>
              <a:ext uri="{FF2B5EF4-FFF2-40B4-BE49-F238E27FC236}">
                <a16:creationId xmlns:a16="http://schemas.microsoft.com/office/drawing/2014/main" id="{48997BBC-7884-3F4E-C514-A37DF403A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95351" y="1403535"/>
            <a:ext cx="10329266" cy="5810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92379" y="-5079579"/>
            <a:ext cx="10675070" cy="106750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92379" y="3898713"/>
            <a:ext cx="12412253" cy="1241225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74566" y="2615054"/>
            <a:ext cx="4769671" cy="2839019"/>
            <a:chOff x="0" y="0"/>
            <a:chExt cx="6359561" cy="3785358"/>
          </a:xfrm>
        </p:grpSpPr>
        <p:sp>
          <p:nvSpPr>
            <p:cNvPr id="9" name="Freeform 9"/>
            <p:cNvSpPr/>
            <p:nvPr/>
          </p:nvSpPr>
          <p:spPr>
            <a:xfrm>
              <a:off x="4848830" y="1711368"/>
              <a:ext cx="1510731" cy="1510731"/>
            </a:xfrm>
            <a:custGeom>
              <a:avLst/>
              <a:gdLst/>
              <a:ahLst/>
              <a:cxnLst/>
              <a:rect l="l" t="t" r="r" b="b"/>
              <a:pathLst>
                <a:path w="1510731" h="1510731">
                  <a:moveTo>
                    <a:pt x="0" y="0"/>
                  </a:moveTo>
                  <a:lnTo>
                    <a:pt x="1510731" y="0"/>
                  </a:lnTo>
                  <a:lnTo>
                    <a:pt x="1510731" y="1510732"/>
                  </a:lnTo>
                  <a:lnTo>
                    <a:pt x="0" y="151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129210"/>
              <a:ext cx="656148" cy="656148"/>
            </a:xfrm>
            <a:custGeom>
              <a:avLst/>
              <a:gdLst/>
              <a:ahLst/>
              <a:cxnLst/>
              <a:rect l="l" t="t" r="r" b="b"/>
              <a:pathLst>
                <a:path w="656148" h="656148">
                  <a:moveTo>
                    <a:pt x="0" y="0"/>
                  </a:moveTo>
                  <a:lnTo>
                    <a:pt x="656148" y="0"/>
                  </a:lnTo>
                  <a:lnTo>
                    <a:pt x="656148" y="656148"/>
                  </a:lnTo>
                  <a:lnTo>
                    <a:pt x="0" y="656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952499" y="0"/>
              <a:ext cx="553696" cy="553696"/>
            </a:xfrm>
            <a:custGeom>
              <a:avLst/>
              <a:gdLst/>
              <a:ahLst/>
              <a:cxnLst/>
              <a:rect l="l" t="t" r="r" b="b"/>
              <a:pathLst>
                <a:path w="553696" h="553696">
                  <a:moveTo>
                    <a:pt x="0" y="0"/>
                  </a:moveTo>
                  <a:lnTo>
                    <a:pt x="553696" y="0"/>
                  </a:lnTo>
                  <a:lnTo>
                    <a:pt x="553696" y="553696"/>
                  </a:lnTo>
                  <a:lnTo>
                    <a:pt x="0" y="553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194219" y="2695639"/>
            <a:ext cx="592017" cy="903088"/>
            <a:chOff x="0" y="0"/>
            <a:chExt cx="660400" cy="10074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183998" y="5876767"/>
            <a:ext cx="592017" cy="903088"/>
            <a:chOff x="0" y="0"/>
            <a:chExt cx="660400" cy="10074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1183998" y="4797714"/>
            <a:ext cx="592017" cy="903088"/>
            <a:chOff x="0" y="0"/>
            <a:chExt cx="660400" cy="10074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1193762" y="8034870"/>
            <a:ext cx="592017" cy="903088"/>
            <a:chOff x="0" y="0"/>
            <a:chExt cx="660400" cy="10074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790089" y="2115811"/>
            <a:ext cx="5012300" cy="5836750"/>
          </a:xfrm>
          <a:custGeom>
            <a:avLst/>
            <a:gdLst/>
            <a:ahLst/>
            <a:cxnLst/>
            <a:rect l="l" t="t" r="r" b="b"/>
            <a:pathLst>
              <a:path w="5012300" h="5836750">
                <a:moveTo>
                  <a:pt x="0" y="0"/>
                </a:moveTo>
                <a:lnTo>
                  <a:pt x="5012300" y="0"/>
                </a:lnTo>
                <a:lnTo>
                  <a:pt x="5012300" y="5836751"/>
                </a:lnTo>
                <a:lnTo>
                  <a:pt x="0" y="5836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26" r="-6765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1038225" y="140561"/>
            <a:ext cx="7143162" cy="152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19"/>
              </a:lnSpc>
              <a:spcBef>
                <a:spcPct val="0"/>
              </a:spcBef>
            </a:pPr>
            <a:r>
              <a:rPr lang="en-US" sz="8442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Sommaire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48932" y="3925009"/>
            <a:ext cx="6710972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3"/>
              </a:lnSpc>
              <a:spcBef>
                <a:spcPct val="0"/>
              </a:spcBef>
            </a:pP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Qu’est-ce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que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l’arthrose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66517" y="4975984"/>
            <a:ext cx="4482122" cy="70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Signes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cliniques</a:t>
            </a:r>
            <a:endParaRPr lang="en-US" sz="3916" b="1" dirty="0">
              <a:solidFill>
                <a:srgbClr val="00448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144277" y="6042686"/>
            <a:ext cx="8254022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Comment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soulager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la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douleur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67533" y="7060273"/>
            <a:ext cx="9725634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3"/>
              </a:lnSpc>
              <a:spcBef>
                <a:spcPct val="0"/>
              </a:spcBef>
            </a:pP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Que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pouvez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-vous faire?</a:t>
            </a:r>
          </a:p>
        </p:txBody>
      </p:sp>
      <p:grpSp>
        <p:nvGrpSpPr>
          <p:cNvPr id="30" name="Group 30"/>
          <p:cNvGrpSpPr/>
          <p:nvPr/>
        </p:nvGrpSpPr>
        <p:grpSpPr>
          <a:xfrm rot="-5400000">
            <a:off x="1185733" y="1648625"/>
            <a:ext cx="592017" cy="903088"/>
            <a:chOff x="0" y="0"/>
            <a:chExt cx="660400" cy="10074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148932" y="2807133"/>
            <a:ext cx="8712870" cy="679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83"/>
              </a:lnSpc>
              <a:spcBef>
                <a:spcPct val="0"/>
              </a:spcBef>
            </a:pP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parler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d’arthrose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</p:txBody>
      </p:sp>
      <p:sp>
        <p:nvSpPr>
          <p:cNvPr id="34" name="Freeform 34"/>
          <p:cNvSpPr/>
          <p:nvPr/>
        </p:nvSpPr>
        <p:spPr>
          <a:xfrm>
            <a:off x="13001083" y="9050949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0"/>
                </a:lnTo>
                <a:lnTo>
                  <a:pt x="0" y="1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5" name="Group 30">
            <a:extLst>
              <a:ext uri="{FF2B5EF4-FFF2-40B4-BE49-F238E27FC236}">
                <a16:creationId xmlns:a16="http://schemas.microsoft.com/office/drawing/2014/main" id="{E9109F97-977B-3029-4266-739E9C0D2E14}"/>
              </a:ext>
            </a:extLst>
          </p:cNvPr>
          <p:cNvGrpSpPr/>
          <p:nvPr/>
        </p:nvGrpSpPr>
        <p:grpSpPr>
          <a:xfrm rot="-5400000">
            <a:off x="1193761" y="3750700"/>
            <a:ext cx="592017" cy="903088"/>
            <a:chOff x="0" y="0"/>
            <a:chExt cx="660400" cy="1007402"/>
          </a:xfrm>
        </p:grpSpPr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46782F4-71E5-AAC9-719D-49E7444F4956}"/>
                </a:ext>
              </a:extLst>
            </p:cNvPr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TextBox 32">
              <a:extLst>
                <a:ext uri="{FF2B5EF4-FFF2-40B4-BE49-F238E27FC236}">
                  <a16:creationId xmlns:a16="http://schemas.microsoft.com/office/drawing/2014/main" id="{F70CE2C7-6AB9-C0F7-72DD-64EC48D46CCD}"/>
                </a:ext>
              </a:extLst>
            </p:cNvPr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18">
            <a:extLst>
              <a:ext uri="{FF2B5EF4-FFF2-40B4-BE49-F238E27FC236}">
                <a16:creationId xmlns:a16="http://schemas.microsoft.com/office/drawing/2014/main" id="{E11C4E51-F0DF-05B0-5E75-8A533F84F6A6}"/>
              </a:ext>
            </a:extLst>
          </p:cNvPr>
          <p:cNvGrpSpPr/>
          <p:nvPr/>
        </p:nvGrpSpPr>
        <p:grpSpPr>
          <a:xfrm rot="-5400000">
            <a:off x="1183999" y="6955819"/>
            <a:ext cx="592017" cy="903088"/>
            <a:chOff x="0" y="0"/>
            <a:chExt cx="660400" cy="1007402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E1AC5B23-02CC-AAC9-CECD-0413096C29AE}"/>
                </a:ext>
              </a:extLst>
            </p:cNvPr>
            <p:cNvSpPr/>
            <p:nvPr/>
          </p:nvSpPr>
          <p:spPr>
            <a:xfrm>
              <a:off x="0" y="0"/>
              <a:ext cx="660400" cy="1007402"/>
            </a:xfrm>
            <a:custGeom>
              <a:avLst/>
              <a:gdLst/>
              <a:ahLst/>
              <a:cxnLst/>
              <a:rect l="l" t="t" r="r" b="b"/>
              <a:pathLst>
                <a:path w="660400" h="1007402">
                  <a:moveTo>
                    <a:pt x="220252" y="988333"/>
                  </a:moveTo>
                  <a:cubicBezTo>
                    <a:pt x="254109" y="999847"/>
                    <a:pt x="292600" y="1007402"/>
                    <a:pt x="330378" y="1007402"/>
                  </a:cubicBezTo>
                  <a:cubicBezTo>
                    <a:pt x="368157" y="1007402"/>
                    <a:pt x="404509" y="1000925"/>
                    <a:pt x="438009" y="989412"/>
                  </a:cubicBezTo>
                  <a:cubicBezTo>
                    <a:pt x="438723" y="989052"/>
                    <a:pt x="439435" y="989052"/>
                    <a:pt x="440148" y="988693"/>
                  </a:cubicBezTo>
                  <a:cubicBezTo>
                    <a:pt x="565955" y="942637"/>
                    <a:pt x="658618" y="821024"/>
                    <a:pt x="660400" y="67457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674077"/>
                  </a:lnTo>
                  <a:cubicBezTo>
                    <a:pt x="1782" y="821742"/>
                    <a:pt x="93019" y="943358"/>
                    <a:pt x="220252" y="988333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33FD737C-3C1D-46C8-CC2D-74E1DED99D16}"/>
                </a:ext>
              </a:extLst>
            </p:cNvPr>
            <p:cNvSpPr txBox="1"/>
            <p:nvPr/>
          </p:nvSpPr>
          <p:spPr>
            <a:xfrm>
              <a:off x="0" y="-57150"/>
              <a:ext cx="660400" cy="937552"/>
            </a:xfrm>
            <a:prstGeom prst="rect">
              <a:avLst/>
            </a:prstGeom>
          </p:spPr>
          <p:txBody>
            <a:bodyPr lIns="44266" tIns="44266" rIns="44266" bIns="44266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26">
            <a:extLst>
              <a:ext uri="{FF2B5EF4-FFF2-40B4-BE49-F238E27FC236}">
                <a16:creationId xmlns:a16="http://schemas.microsoft.com/office/drawing/2014/main" id="{91C87780-8C6D-81DD-63CA-2D681FDBED5F}"/>
              </a:ext>
            </a:extLst>
          </p:cNvPr>
          <p:cNvSpPr txBox="1"/>
          <p:nvPr/>
        </p:nvSpPr>
        <p:spPr>
          <a:xfrm>
            <a:off x="2148932" y="1753079"/>
            <a:ext cx="6710972" cy="69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Qui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sommes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-nous?</a:t>
            </a:r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6F7484DE-2892-898A-201B-C531A2BD0776}"/>
              </a:ext>
            </a:extLst>
          </p:cNvPr>
          <p:cNvSpPr txBox="1"/>
          <p:nvPr/>
        </p:nvSpPr>
        <p:spPr>
          <a:xfrm>
            <a:off x="2166517" y="8135624"/>
            <a:ext cx="8725862" cy="1384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83"/>
              </a:lnSpc>
              <a:spcBef>
                <a:spcPct val="0"/>
              </a:spcBef>
            </a:pP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Le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remplacement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hanche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et </a:t>
            </a:r>
            <a:r>
              <a:rPr lang="en-US" sz="3916" b="1" dirty="0" err="1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genou</a:t>
            </a:r>
            <a:r>
              <a:rPr lang="en-US" sz="3916" b="1" dirty="0">
                <a:solidFill>
                  <a:srgbClr val="004480"/>
                </a:solidFill>
                <a:latin typeface="Poppins Bold"/>
                <a:ea typeface="Poppins Bold"/>
                <a:cs typeface="Poppins Bold"/>
                <a:sym typeface="Poppins Bold"/>
              </a:rPr>
              <a:t>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19475"/>
            <a:ext cx="18288000" cy="3086100"/>
            <a:chOff x="0" y="0"/>
            <a:chExt cx="4816593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88178" y="3088212"/>
            <a:ext cx="3807797" cy="3807797"/>
          </a:xfrm>
          <a:custGeom>
            <a:avLst/>
            <a:gdLst/>
            <a:ahLst/>
            <a:cxnLst/>
            <a:rect l="l" t="t" r="r" b="b"/>
            <a:pathLst>
              <a:path w="3807797" h="3807797">
                <a:moveTo>
                  <a:pt x="0" y="0"/>
                </a:moveTo>
                <a:lnTo>
                  <a:pt x="3807797" y="0"/>
                </a:lnTo>
                <a:lnTo>
                  <a:pt x="3807797" y="3807797"/>
                </a:lnTo>
                <a:lnTo>
                  <a:pt x="0" y="38077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7086600" y="2905124"/>
            <a:ext cx="4451754" cy="424805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480566" y="3202484"/>
            <a:ext cx="3793932" cy="3556979"/>
            <a:chOff x="347991" y="298903"/>
            <a:chExt cx="5854834" cy="5489165"/>
          </a:xfrm>
        </p:grpSpPr>
        <p:sp>
          <p:nvSpPr>
            <p:cNvPr id="10" name="Freeform 10"/>
            <p:cNvSpPr/>
            <p:nvPr/>
          </p:nvSpPr>
          <p:spPr>
            <a:xfrm>
              <a:off x="347991" y="298903"/>
              <a:ext cx="5854834" cy="5489165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70358" r="-1515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531935" y="3071328"/>
            <a:ext cx="3824681" cy="3824681"/>
          </a:xfrm>
          <a:custGeom>
            <a:avLst/>
            <a:gdLst/>
            <a:ahLst/>
            <a:cxnLst/>
            <a:rect l="l" t="t" r="r" b="b"/>
            <a:pathLst>
              <a:path w="3824681" h="3824681">
                <a:moveTo>
                  <a:pt x="0" y="0"/>
                </a:moveTo>
                <a:lnTo>
                  <a:pt x="3824681" y="0"/>
                </a:lnTo>
                <a:lnTo>
                  <a:pt x="3824681" y="3824681"/>
                </a:lnTo>
                <a:lnTo>
                  <a:pt x="0" y="38246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1545026" y="7113000"/>
            <a:ext cx="4788707" cy="6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  <a:spcBef>
                <a:spcPct val="0"/>
              </a:spcBef>
            </a:pPr>
            <a:r>
              <a:rPr lang="en-US" sz="3461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Bérangère Duhen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38312" y="7753104"/>
            <a:ext cx="4700943" cy="140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Infirmière</a:t>
            </a: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63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coordonnatrice</a:t>
            </a:r>
            <a:endParaRPr lang="en-US" sz="263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Et</a:t>
            </a:r>
          </a:p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Directrice</a:t>
            </a: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63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générale</a:t>
            </a:r>
            <a:endParaRPr lang="en-US" sz="263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49647" y="7153184"/>
            <a:ext cx="4788707" cy="6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  <a:spcBef>
                <a:spcPct val="0"/>
              </a:spcBef>
            </a:pPr>
            <a:r>
              <a:rPr lang="en-US" sz="3461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Dr Benoit Benoit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33761" y="8222825"/>
            <a:ext cx="4376596" cy="46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Chirurgien</a:t>
            </a: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63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orthopédiste</a:t>
            </a:r>
            <a:endParaRPr lang="en-US" sz="263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904863" y="7153184"/>
            <a:ext cx="4788707" cy="6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  <a:spcBef>
                <a:spcPct val="0"/>
              </a:spcBef>
            </a:pPr>
            <a:r>
              <a:rPr lang="en-US" sz="3461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Karine et Danny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71899" y="8222825"/>
            <a:ext cx="4144750" cy="46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Adjoints </a:t>
            </a:r>
            <a:r>
              <a:rPr lang="en-US" sz="263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administratifs</a:t>
            </a:r>
            <a:endParaRPr lang="en-US" sz="263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151159" y="1272822"/>
            <a:ext cx="12322633" cy="152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9"/>
              </a:lnSpc>
              <a:spcBef>
                <a:spcPct val="0"/>
              </a:spcBef>
            </a:pPr>
            <a:r>
              <a:rPr lang="en-US" sz="844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Qui </a:t>
            </a:r>
            <a:r>
              <a:rPr lang="en-US" sz="8442" b="1" dirty="0" err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sommes</a:t>
            </a:r>
            <a:r>
              <a:rPr lang="en-US" sz="844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-nous?</a:t>
            </a:r>
          </a:p>
        </p:txBody>
      </p:sp>
      <p:sp>
        <p:nvSpPr>
          <p:cNvPr id="21" name="Freeform 21"/>
          <p:cNvSpPr/>
          <p:nvPr/>
        </p:nvSpPr>
        <p:spPr>
          <a:xfrm>
            <a:off x="6586012" y="115794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0"/>
                </a:lnTo>
                <a:lnTo>
                  <a:pt x="0" y="1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6C0CCED-87A4-B1B2-D162-A61565BBA9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4" r="3689" b="27391"/>
          <a:stretch>
            <a:fillRect/>
          </a:stretch>
        </p:blipFill>
        <p:spPr>
          <a:xfrm>
            <a:off x="12707063" y="3304835"/>
            <a:ext cx="3474423" cy="33030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B629E21-F8F0-872A-CA2C-8B080ADC48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6288" r="15234" b="32858"/>
          <a:stretch>
            <a:fillRect/>
          </a:stretch>
        </p:blipFill>
        <p:spPr>
          <a:xfrm>
            <a:off x="2282942" y="3285103"/>
            <a:ext cx="3411682" cy="33971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75F393E-176D-7DCC-E560-3BE00D313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2447" y="2951651"/>
            <a:ext cx="15087600" cy="2781300"/>
          </a:xfrm>
        </p:spPr>
        <p:txBody>
          <a:bodyPr>
            <a:noAutofit/>
          </a:bodyPr>
          <a:lstStyle/>
          <a:p>
            <a:pPr algn="l"/>
            <a:r>
              <a:rPr lang="fr-CA" sz="4400" dirty="0">
                <a:solidFill>
                  <a:schemeClr val="tx1"/>
                </a:solidFill>
              </a:rPr>
              <a:t>• L’arthrose touche plus d’un Canadien sur 7.</a:t>
            </a:r>
          </a:p>
          <a:p>
            <a:pPr algn="l"/>
            <a:r>
              <a:rPr lang="fr-CA" sz="4400" dirty="0">
                <a:solidFill>
                  <a:schemeClr val="tx1"/>
                </a:solidFill>
              </a:rPr>
              <a:t>• C’est la principale cause de douleur chronique après 50 ans.</a:t>
            </a:r>
          </a:p>
          <a:p>
            <a:pPr algn="l"/>
            <a:endParaRPr lang="fr-CA" sz="4400" dirty="0">
              <a:solidFill>
                <a:schemeClr val="tx1"/>
              </a:solidFill>
            </a:endParaRPr>
          </a:p>
          <a:p>
            <a:r>
              <a:rPr lang="fr-CA" sz="4400" dirty="0">
                <a:solidFill>
                  <a:schemeClr val="tx1"/>
                </a:solidFill>
              </a:rPr>
              <a:t>Bonne nouvelle : il existe de nombreuses solutions pour continuer à bouger et vivre pleinement</a:t>
            </a:r>
            <a:endParaRPr lang="fr-FR" sz="4400" dirty="0">
              <a:solidFill>
                <a:schemeClr val="tx1"/>
              </a:solidFill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F68E5216-9ECB-E0C6-E599-D8D21640D8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71600" y="647700"/>
            <a:ext cx="15544800" cy="1459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19"/>
              </a:lnSpc>
              <a:spcBef>
                <a:spcPct val="0"/>
              </a:spcBef>
            </a:pPr>
            <a:r>
              <a:rPr lang="en-US" sz="8442" b="1" dirty="0" err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Pourquoi</a:t>
            </a:r>
            <a:r>
              <a:rPr lang="en-US" sz="844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8442" b="1" dirty="0" err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parler</a:t>
            </a:r>
            <a:r>
              <a:rPr lang="en-US" sz="844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8442" b="1" dirty="0" err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d’arthrose</a:t>
            </a:r>
            <a:r>
              <a:rPr lang="en-US" sz="8442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?</a:t>
            </a:r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E92144F1-CD1B-0968-FD91-5F9815B2B744}"/>
              </a:ext>
            </a:extLst>
          </p:cNvPr>
          <p:cNvSpPr/>
          <p:nvPr/>
        </p:nvSpPr>
        <p:spPr>
          <a:xfrm>
            <a:off x="13001083" y="9050949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0"/>
                </a:lnTo>
                <a:lnTo>
                  <a:pt x="0" y="1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E9E24D-DB32-0623-1BF6-941FD678BB6C}"/>
              </a:ext>
            </a:extLst>
          </p:cNvPr>
          <p:cNvGrpSpPr/>
          <p:nvPr/>
        </p:nvGrpSpPr>
        <p:grpSpPr>
          <a:xfrm>
            <a:off x="-2590800" y="6667500"/>
            <a:ext cx="6234438" cy="6461486"/>
            <a:chOff x="0" y="0"/>
            <a:chExt cx="812800" cy="8128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9D0D894-6773-00D9-1D5D-6DF2CC21C6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082A0F-6F4D-3D17-26D2-E36AF71CAE3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90683803-37E5-9CB2-FFF4-9E4895538A65}"/>
              </a:ext>
            </a:extLst>
          </p:cNvPr>
          <p:cNvGrpSpPr/>
          <p:nvPr/>
        </p:nvGrpSpPr>
        <p:grpSpPr>
          <a:xfrm>
            <a:off x="16306800" y="-4146627"/>
            <a:ext cx="6897902" cy="6897902"/>
            <a:chOff x="0" y="0"/>
            <a:chExt cx="812800" cy="812800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2548E56F-E7BE-DB13-F528-493F0E40B6F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790232C7-8ED4-B8B4-0443-1F4FB586F40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912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220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flipH="1" flipV="1">
            <a:off x="14157711" y="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413028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30289" y="0"/>
                </a:lnTo>
                <a:lnTo>
                  <a:pt x="4130289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558330" y="1303658"/>
            <a:ext cx="7171341" cy="4777906"/>
          </a:xfrm>
          <a:custGeom>
            <a:avLst/>
            <a:gdLst/>
            <a:ahLst/>
            <a:cxnLst/>
            <a:rect l="l" t="t" r="r" b="b"/>
            <a:pathLst>
              <a:path w="7171341" h="4777906">
                <a:moveTo>
                  <a:pt x="0" y="0"/>
                </a:moveTo>
                <a:lnTo>
                  <a:pt x="7171340" y="0"/>
                </a:lnTo>
                <a:lnTo>
                  <a:pt x="7171340" y="4777906"/>
                </a:lnTo>
                <a:lnTo>
                  <a:pt x="0" y="477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787621" y="6406367"/>
            <a:ext cx="10712758" cy="94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6"/>
              </a:lnSpc>
            </a:pPr>
            <a:r>
              <a:rPr lang="en-US" sz="6314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Qu’est ce que l’arthrose?</a:t>
            </a:r>
          </a:p>
        </p:txBody>
      </p:sp>
      <p:sp>
        <p:nvSpPr>
          <p:cNvPr id="6" name="Freeform 6"/>
          <p:cNvSpPr/>
          <p:nvPr/>
        </p:nvSpPr>
        <p:spPr>
          <a:xfrm>
            <a:off x="13001083" y="9050949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0"/>
                </a:lnTo>
                <a:lnTo>
                  <a:pt x="0" y="1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65199" y="-6286500"/>
            <a:ext cx="9550401" cy="917384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713448" y="-6286500"/>
            <a:ext cx="9404371" cy="96774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89599" y="-1754402"/>
            <a:ext cx="6897902" cy="689790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731075" y="-610753"/>
            <a:ext cx="6545347" cy="689790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1724" tIns="51724" rIns="51724" bIns="5172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25640" y="244790"/>
            <a:ext cx="4691586" cy="1018742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0"/>
                </a:lnTo>
                <a:lnTo>
                  <a:pt x="0" y="1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00645" y="5802141"/>
            <a:ext cx="6545347" cy="4346492"/>
          </a:xfrm>
          <a:custGeom>
            <a:avLst/>
            <a:gdLst/>
            <a:ahLst/>
            <a:cxnLst/>
            <a:rect l="l" t="t" r="r" b="b"/>
            <a:pathLst>
              <a:path w="6833810" h="4843463">
                <a:moveTo>
                  <a:pt x="0" y="0"/>
                </a:moveTo>
                <a:lnTo>
                  <a:pt x="6833810" y="0"/>
                </a:lnTo>
                <a:lnTo>
                  <a:pt x="6833810" y="4843463"/>
                </a:lnTo>
                <a:lnTo>
                  <a:pt x="0" y="4843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95250" cap="sq">
            <a:solidFill>
              <a:srgbClr val="0098DA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1639748" y="5834379"/>
            <a:ext cx="6545347" cy="4346492"/>
          </a:xfrm>
          <a:custGeom>
            <a:avLst/>
            <a:gdLst/>
            <a:ahLst/>
            <a:cxnLst/>
            <a:rect l="l" t="t" r="r" b="b"/>
            <a:pathLst>
              <a:path w="6634880" h="4843463">
                <a:moveTo>
                  <a:pt x="0" y="0"/>
                </a:moveTo>
                <a:lnTo>
                  <a:pt x="6634880" y="0"/>
                </a:lnTo>
                <a:lnTo>
                  <a:pt x="6634880" y="4843463"/>
                </a:lnTo>
                <a:lnTo>
                  <a:pt x="0" y="48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sq">
            <a:solidFill>
              <a:srgbClr val="0098DA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4235653" y="1525601"/>
            <a:ext cx="9816694" cy="101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8"/>
              </a:lnSpc>
            </a:pPr>
            <a:r>
              <a:rPr lang="en-US" sz="6725" b="1" dirty="0" err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L’arthrose</a:t>
            </a:r>
            <a:r>
              <a:rPr lang="en-US" sz="6725" b="1" dirty="0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21578" y="2383094"/>
            <a:ext cx="10387533" cy="344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endParaRPr sz="3200" dirty="0"/>
          </a:p>
          <a:p>
            <a:r>
              <a:rPr lang="fr-CA" sz="3200" dirty="0"/>
              <a:t>• Usure progressive du cartilage qui recouvre les extrémités des os.</a:t>
            </a:r>
          </a:p>
          <a:p>
            <a:r>
              <a:rPr lang="fr-CA" sz="3200" dirty="0"/>
              <a:t>• Le cartilage agit comme un amortisseur.</a:t>
            </a:r>
          </a:p>
          <a:p>
            <a:r>
              <a:rPr lang="fr-CA" sz="3200" dirty="0"/>
              <a:t>• Quand il s’amincit, les os frottent → douleur et raideur.</a:t>
            </a:r>
          </a:p>
          <a:p>
            <a:r>
              <a:rPr lang="fr-CA" sz="3200" dirty="0"/>
              <a:t>• Zones touchées : genoux, hanches, mains, épaules, colonne.</a:t>
            </a:r>
          </a:p>
          <a:p>
            <a:endParaRPr lang="fr-CA" sz="32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631D8F-7E22-8B5A-C24B-4674EB11EB5C}"/>
              </a:ext>
            </a:extLst>
          </p:cNvPr>
          <p:cNvSpPr txBox="1"/>
          <p:nvPr/>
        </p:nvSpPr>
        <p:spPr>
          <a:xfrm>
            <a:off x="7502072" y="6451893"/>
            <a:ext cx="403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Facteurs de risque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/>
              <a:t>âge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/>
              <a:t>hérédité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/>
              <a:t>surpoids traumatismes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/>
              <a:t>travail répétitif</a:t>
            </a:r>
            <a:endParaRPr lang="en-US" sz="3200" dirty="0">
              <a:solidFill>
                <a:srgbClr val="00448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14675" y="490538"/>
            <a:ext cx="11488332" cy="85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Quels sont les signes cliniques?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048220" y="-5329523"/>
            <a:ext cx="10842642" cy="20457584"/>
            <a:chOff x="0" y="0"/>
            <a:chExt cx="2855675" cy="53880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55675" cy="5388006"/>
            </a:xfrm>
            <a:custGeom>
              <a:avLst/>
              <a:gdLst/>
              <a:ahLst/>
              <a:cxnLst/>
              <a:rect l="l" t="t" r="r" b="b"/>
              <a:pathLst>
                <a:path w="2855675" h="5388006">
                  <a:moveTo>
                    <a:pt x="0" y="0"/>
                  </a:moveTo>
                  <a:lnTo>
                    <a:pt x="2855675" y="0"/>
                  </a:lnTo>
                  <a:lnTo>
                    <a:pt x="2855675" y="5388006"/>
                  </a:lnTo>
                  <a:lnTo>
                    <a:pt x="0" y="5388006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855675" cy="5445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92811" y="1719262"/>
            <a:ext cx="7038014" cy="8015288"/>
            <a:chOff x="0" y="0"/>
            <a:chExt cx="9384018" cy="1068705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20749" r="20749"/>
            <a:stretch>
              <a:fillRect/>
            </a:stretch>
          </p:blipFill>
          <p:spPr>
            <a:xfrm>
              <a:off x="0" y="0"/>
              <a:ext cx="9384018" cy="10687050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328089" y="9022374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0"/>
                </a:lnTo>
                <a:lnTo>
                  <a:pt x="0" y="1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1143000" y="2600274"/>
            <a:ext cx="10509052" cy="459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endParaRPr dirty="0"/>
          </a:p>
          <a:p>
            <a:pPr algn="l">
              <a:lnSpc>
                <a:spcPts val="3079"/>
              </a:lnSpc>
            </a:pPr>
            <a:endParaRPr sz="4400" dirty="0"/>
          </a:p>
          <a:p>
            <a:r>
              <a:rPr lang="fr-CA" sz="4400" dirty="0"/>
              <a:t>• Douleur à l’effort, soulagée au repos.</a:t>
            </a:r>
          </a:p>
          <a:p>
            <a:r>
              <a:rPr lang="fr-CA" sz="4400" dirty="0"/>
              <a:t>• Raideur matinale (&lt; 30 min).</a:t>
            </a:r>
          </a:p>
          <a:p>
            <a:r>
              <a:rPr lang="fr-CA" sz="4400" dirty="0"/>
              <a:t>• Gonflement ou craquement.</a:t>
            </a:r>
          </a:p>
          <a:p>
            <a:r>
              <a:rPr lang="fr-CA" sz="4400" dirty="0"/>
              <a:t>• Perte de mobilité, difficulté à marcher.</a:t>
            </a:r>
          </a:p>
          <a:p>
            <a:r>
              <a:rPr lang="fr-CA" sz="4400" dirty="0"/>
              <a:t>• Sensation de grincement.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endParaRPr lang="en-US" sz="3099" dirty="0">
              <a:solidFill>
                <a:srgbClr val="00448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6739" y="-1370483"/>
            <a:ext cx="13332766" cy="133327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5A9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09608" y="-1370483"/>
            <a:ext cx="13332766" cy="1333276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8D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459516" y="3622182"/>
            <a:ext cx="4828484" cy="3604583"/>
          </a:xfrm>
          <a:custGeom>
            <a:avLst/>
            <a:gdLst/>
            <a:ahLst/>
            <a:cxnLst/>
            <a:rect l="l" t="t" r="r" b="b"/>
            <a:pathLst>
              <a:path w="4828484" h="3604583">
                <a:moveTo>
                  <a:pt x="0" y="0"/>
                </a:moveTo>
                <a:lnTo>
                  <a:pt x="4828484" y="0"/>
                </a:lnTo>
                <a:lnTo>
                  <a:pt x="4828484" y="3604582"/>
                </a:lnTo>
                <a:lnTo>
                  <a:pt x="0" y="3604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85" r="-698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671512" y="522036"/>
            <a:ext cx="11603472" cy="195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8"/>
              </a:lnSpc>
            </a:pPr>
            <a:r>
              <a:rPr lang="en-US" sz="6725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Comment soulager la douleur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6230" y="3181879"/>
            <a:ext cx="10431088" cy="4775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7723" lvl="1" indent="-363862" algn="just">
              <a:lnSpc>
                <a:spcPts val="6303"/>
              </a:lnSpc>
              <a:buFont typeface="Arial"/>
              <a:buChar char="•"/>
            </a:pPr>
            <a:r>
              <a:rPr lang="en-US" sz="337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Mettre</a:t>
            </a:r>
            <a:r>
              <a:rPr lang="en-US" sz="337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du </a:t>
            </a:r>
            <a:r>
              <a:rPr lang="en-US" sz="337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froid</a:t>
            </a:r>
            <a:endParaRPr lang="en-US" sz="337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27723" lvl="1" indent="-363862" algn="just">
              <a:lnSpc>
                <a:spcPts val="6303"/>
              </a:lnSpc>
              <a:buFont typeface="Arial"/>
              <a:buChar char="•"/>
            </a:pPr>
            <a:r>
              <a:rPr lang="en-US" sz="337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Les anti-</a:t>
            </a:r>
            <a:r>
              <a:rPr lang="en-US" sz="337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douleurs</a:t>
            </a:r>
            <a:endParaRPr lang="en-US" sz="337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27723" lvl="1" indent="-363862" algn="just">
              <a:lnSpc>
                <a:spcPts val="6303"/>
              </a:lnSpc>
              <a:buFont typeface="Arial"/>
              <a:buChar char="•"/>
            </a:pPr>
            <a:r>
              <a:rPr lang="en-US" sz="337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lang="en-US" sz="337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physiothérapie</a:t>
            </a:r>
            <a:endParaRPr lang="en-US" sz="337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27723" lvl="1" indent="-363862" algn="just">
              <a:lnSpc>
                <a:spcPts val="6303"/>
              </a:lnSpc>
              <a:buFont typeface="Arial"/>
              <a:buChar char="•"/>
            </a:pPr>
            <a:r>
              <a:rPr lang="en-US" sz="337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Les injections</a:t>
            </a:r>
          </a:p>
          <a:p>
            <a:pPr marL="727723" lvl="1" indent="-363862" algn="just">
              <a:lnSpc>
                <a:spcPts val="6303"/>
              </a:lnSpc>
              <a:buFont typeface="Arial"/>
              <a:buChar char="•"/>
            </a:pPr>
            <a:r>
              <a:rPr lang="en-US" sz="337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lang="en-US" sz="337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chirurgie</a:t>
            </a:r>
            <a:endParaRPr lang="en-US" sz="337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27723" lvl="1" indent="-363862" algn="just">
              <a:lnSpc>
                <a:spcPts val="6303"/>
              </a:lnSpc>
              <a:buFont typeface="Arial"/>
              <a:buChar char="•"/>
            </a:pPr>
            <a:r>
              <a:rPr lang="fr-CA" sz="3600" dirty="0"/>
              <a:t>À éviter : repos prolongé, arrêt total d’activité</a:t>
            </a:r>
            <a:endParaRPr lang="en-US" sz="337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28089" y="9022374"/>
            <a:ext cx="5115972" cy="1053890"/>
          </a:xfrm>
          <a:custGeom>
            <a:avLst/>
            <a:gdLst/>
            <a:ahLst/>
            <a:cxnLst/>
            <a:rect l="l" t="t" r="r" b="b"/>
            <a:pathLst>
              <a:path w="5115972" h="1053890">
                <a:moveTo>
                  <a:pt x="0" y="0"/>
                </a:moveTo>
                <a:lnTo>
                  <a:pt x="5115972" y="0"/>
                </a:lnTo>
                <a:lnTo>
                  <a:pt x="5115972" y="1053890"/>
                </a:lnTo>
                <a:lnTo>
                  <a:pt x="0" y="1053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4425" y="0"/>
            <a:ext cx="8297555" cy="10287000"/>
            <a:chOff x="0" y="0"/>
            <a:chExt cx="218536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5364" cy="2709333"/>
            </a:xfrm>
            <a:custGeom>
              <a:avLst/>
              <a:gdLst/>
              <a:ahLst/>
              <a:cxnLst/>
              <a:rect l="l" t="t" r="r" b="b"/>
              <a:pathLst>
                <a:path w="2185364" h="2709333">
                  <a:moveTo>
                    <a:pt x="0" y="0"/>
                  </a:moveTo>
                  <a:lnTo>
                    <a:pt x="2185364" y="0"/>
                  </a:lnTo>
                  <a:lnTo>
                    <a:pt x="21853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D62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18536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6372" y="1114272"/>
            <a:ext cx="6552239" cy="7158038"/>
            <a:chOff x="0" y="0"/>
            <a:chExt cx="8736318" cy="954405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9850" r="19850"/>
            <a:stretch>
              <a:fillRect/>
            </a:stretch>
          </p:blipFill>
          <p:spPr>
            <a:xfrm>
              <a:off x="0" y="0"/>
              <a:ext cx="8736318" cy="954405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897896" y="8802469"/>
            <a:ext cx="5527971" cy="1138762"/>
          </a:xfrm>
          <a:custGeom>
            <a:avLst/>
            <a:gdLst/>
            <a:ahLst/>
            <a:cxnLst/>
            <a:rect l="l" t="t" r="r" b="b"/>
            <a:pathLst>
              <a:path w="5527971" h="1138762">
                <a:moveTo>
                  <a:pt x="0" y="0"/>
                </a:moveTo>
                <a:lnTo>
                  <a:pt x="5527971" y="0"/>
                </a:lnTo>
                <a:lnTo>
                  <a:pt x="5527971" y="1138762"/>
                </a:lnTo>
                <a:lnTo>
                  <a:pt x="0" y="1138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9448800" y="7004237"/>
            <a:ext cx="6316383" cy="3210270"/>
          </a:xfrm>
          <a:custGeom>
            <a:avLst/>
            <a:gdLst/>
            <a:ahLst/>
            <a:cxnLst/>
            <a:rect l="l" t="t" r="r" b="b"/>
            <a:pathLst>
              <a:path w="7545602" h="5036689">
                <a:moveTo>
                  <a:pt x="0" y="0"/>
                </a:moveTo>
                <a:lnTo>
                  <a:pt x="7545602" y="0"/>
                </a:lnTo>
                <a:lnTo>
                  <a:pt x="7545602" y="5036690"/>
                </a:lnTo>
                <a:lnTo>
                  <a:pt x="0" y="503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sq">
            <a:solidFill>
              <a:srgbClr val="0D5A9D"/>
            </a:solidFill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7500938" y="604838"/>
            <a:ext cx="10506890" cy="101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98"/>
              </a:lnSpc>
            </a:pPr>
            <a:r>
              <a:rPr lang="en-US" sz="6725" b="1">
                <a:solidFill>
                  <a:srgbClr val="00448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Que pouvez-vous faire?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5238" y="1677628"/>
            <a:ext cx="10392590" cy="554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134" lvl="1" indent="-353067" algn="just">
              <a:lnSpc>
                <a:spcPts val="6541"/>
              </a:lnSpc>
              <a:buFont typeface="Arial"/>
              <a:buChar char="•"/>
            </a:pPr>
            <a:r>
              <a:rPr lang="en-US" sz="3200" spc="65" dirty="0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Consulter son </a:t>
            </a:r>
            <a:r>
              <a:rPr lang="en-US" sz="3200" spc="65" dirty="0" err="1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médecin</a:t>
            </a:r>
            <a:endParaRPr lang="en-US" sz="3200" spc="65" dirty="0">
              <a:solidFill>
                <a:srgbClr val="000000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706134" lvl="1" indent="-353067" algn="just">
              <a:lnSpc>
                <a:spcPts val="6541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 le </a:t>
            </a:r>
            <a:r>
              <a:rPr lang="en-US" sz="3200" dirty="0" err="1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problème</a:t>
            </a:r>
            <a:r>
              <a:rPr lang="en-US" sz="3200" dirty="0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est </a:t>
            </a:r>
            <a:r>
              <a:rPr lang="en-US" sz="3200" dirty="0" err="1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sérieux</a:t>
            </a:r>
            <a:r>
              <a:rPr lang="en-US" sz="3200" dirty="0">
                <a:solidFill>
                  <a:srgbClr val="00000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voir un </a:t>
            </a:r>
            <a:r>
              <a:rPr lang="en-US" sz="3200" b="1" dirty="0" err="1">
                <a:solidFill>
                  <a:srgbClr val="000000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orthopédiste</a:t>
            </a:r>
            <a:endParaRPr lang="en-US" sz="3200" b="1" dirty="0">
              <a:solidFill>
                <a:srgbClr val="000000"/>
              </a:solidFill>
              <a:latin typeface="Poppins" pitchFamily="2" charset="77"/>
              <a:ea typeface="Poppins Bold"/>
              <a:cs typeface="Poppins" pitchFamily="2" charset="77"/>
              <a:sym typeface="Poppins Bold"/>
            </a:endParaRPr>
          </a:p>
          <a:p>
            <a:pPr marL="706134" lvl="1" indent="-353067" algn="just">
              <a:lnSpc>
                <a:spcPts val="6541"/>
              </a:lnSpc>
              <a:buFont typeface="Arial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  <a:sym typeface="Poppins Bold"/>
              </a:rPr>
              <a:t>Son role:</a:t>
            </a:r>
          </a:p>
          <a:p>
            <a:pPr marL="1267467" lvl="3" algn="just">
              <a:lnSpc>
                <a:spcPts val="6541"/>
              </a:lnSpc>
            </a:pPr>
            <a:r>
              <a:rPr lang="fr-CA" sz="3200" dirty="0">
                <a:latin typeface="Poppins" pitchFamily="2" charset="77"/>
                <a:cs typeface="Poppins" pitchFamily="2" charset="77"/>
              </a:rPr>
              <a:t>• Évaluer la sévérité.</a:t>
            </a:r>
          </a:p>
          <a:p>
            <a:pPr marL="1267467" lvl="3" algn="just">
              <a:lnSpc>
                <a:spcPts val="6541"/>
              </a:lnSpc>
            </a:pPr>
            <a:r>
              <a:rPr lang="fr-CA" sz="3200" dirty="0">
                <a:latin typeface="Poppins" pitchFamily="2" charset="77"/>
                <a:cs typeface="Poppins" pitchFamily="2" charset="77"/>
              </a:rPr>
              <a:t>• Expliquer les options.</a:t>
            </a:r>
          </a:p>
          <a:p>
            <a:pPr marL="1267467" lvl="3" algn="just">
              <a:lnSpc>
                <a:spcPts val="6541"/>
              </a:lnSpc>
            </a:pPr>
            <a:r>
              <a:rPr lang="fr-CA" sz="3200" dirty="0">
                <a:latin typeface="Poppins" pitchFamily="2" charset="77"/>
                <a:cs typeface="Poppins" pitchFamily="2" charset="77"/>
              </a:rPr>
              <a:t>• Accompagner le patient dans sa décision</a:t>
            </a:r>
            <a:endParaRPr lang="en-US" sz="3200" b="1" dirty="0">
              <a:solidFill>
                <a:srgbClr val="000000"/>
              </a:solidFill>
              <a:latin typeface="Poppins" pitchFamily="2" charset="77"/>
              <a:ea typeface="Poppins Bold"/>
              <a:cs typeface="Poppins" pitchFamily="2" charset="77"/>
              <a:sym typeface="Poppins Bold"/>
            </a:endParaRPr>
          </a:p>
          <a:p>
            <a:pPr algn="just">
              <a:lnSpc>
                <a:spcPts val="4298"/>
              </a:lnSpc>
              <a:spcBef>
                <a:spcPct val="0"/>
              </a:spcBef>
            </a:pPr>
            <a:endParaRPr lang="en-US" sz="327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B84667AC48C04486834B284D2DFC14" ma:contentTypeVersion="17" ma:contentTypeDescription="Crée un document." ma:contentTypeScope="" ma:versionID="2c3512f07a36b4d4c934caafecf5c22f">
  <xsd:schema xmlns:xsd="http://www.w3.org/2001/XMLSchema" xmlns:xs="http://www.w3.org/2001/XMLSchema" xmlns:p="http://schemas.microsoft.com/office/2006/metadata/properties" xmlns:ns2="016a3a7e-668d-4d38-93d5-0959be4a9b0a" xmlns:ns3="54d01fd4-9416-407f-a393-dd7baf16e475" targetNamespace="http://schemas.microsoft.com/office/2006/metadata/properties" ma:root="true" ma:fieldsID="23e883bb5278e56380d5dc2f6690c211" ns2:_="" ns3:_="">
    <xsd:import namespace="016a3a7e-668d-4d38-93d5-0959be4a9b0a"/>
    <xsd:import namespace="54d01fd4-9416-407f-a393-dd7baf16e4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a3a7e-668d-4d38-93d5-0959be4a9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befc2dd3-b1c6-4e3a-bee9-7fd1957b78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d01fd4-9416-407f-a393-dd7baf16e4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5c91d84-01cc-47be-9ee5-49caa749fb04}" ma:internalName="TaxCatchAll" ma:showField="CatchAllData" ma:web="54d01fd4-9416-407f-a393-dd7baf16e4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6a3a7e-668d-4d38-93d5-0959be4a9b0a">
      <Terms xmlns="http://schemas.microsoft.com/office/infopath/2007/PartnerControls"/>
    </lcf76f155ced4ddcb4097134ff3c332f>
    <TaxCatchAll xmlns="54d01fd4-9416-407f-a393-dd7baf16e475" xsi:nil="true"/>
  </documentManagement>
</p:properties>
</file>

<file path=customXml/itemProps1.xml><?xml version="1.0" encoding="utf-8"?>
<ds:datastoreItem xmlns:ds="http://schemas.openxmlformats.org/officeDocument/2006/customXml" ds:itemID="{D074006B-71DE-45DC-A6FC-61842414030A}"/>
</file>

<file path=customXml/itemProps2.xml><?xml version="1.0" encoding="utf-8"?>
<ds:datastoreItem xmlns:ds="http://schemas.openxmlformats.org/officeDocument/2006/customXml" ds:itemID="{A7003DA2-E02A-437B-926D-3B7241D39849}"/>
</file>

<file path=customXml/itemProps3.xml><?xml version="1.0" encoding="utf-8"?>
<ds:datastoreItem xmlns:ds="http://schemas.openxmlformats.org/officeDocument/2006/customXml" ds:itemID="{BC215309-7F9C-4FF0-B20C-56FE7750F8D7}"/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513</Words>
  <Application>Microsoft Office PowerPoint</Application>
  <PresentationFormat>Personnalisé</PresentationFormat>
  <Paragraphs>95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Poppins Semi-Bold</vt:lpstr>
      <vt:lpstr>Calibri</vt:lpstr>
      <vt:lpstr>Poppins Medium</vt:lpstr>
      <vt:lpstr>Poppins</vt:lpstr>
      <vt:lpstr>Poppins Bold</vt:lpstr>
      <vt:lpstr>Arial</vt:lpstr>
      <vt:lpstr>Office Theme</vt:lpstr>
      <vt:lpstr>Présentation PowerPoint</vt:lpstr>
      <vt:lpstr>Présentation PowerPoint</vt:lpstr>
      <vt:lpstr>Présentation PowerPoint</vt:lpstr>
      <vt:lpstr>Pourquoi parler d’arthrose?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remplacement de hanche ou de genou </vt:lpstr>
      <vt:lpstr>  • Préparation : exercices, perte de poids, adaptation du domicile.  • Hospitalisation courte : 1 à 2 jours.  • Rééducation : physiothérapie, marche assistée.  • Résultats : 90% des patients retrouvent une vie active sans douleur. </vt:lpstr>
      <vt:lpstr>Prévention et qualité de vie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Vivre avec l'arthrose</dc:title>
  <dc:creator>ANRF-Outaouais</dc:creator>
  <cp:lastModifiedBy>ANRF-Outaouais</cp:lastModifiedBy>
  <cp:revision>5</cp:revision>
  <dcterms:created xsi:type="dcterms:W3CDTF">2006-08-16T00:00:00Z</dcterms:created>
  <dcterms:modified xsi:type="dcterms:W3CDTF">2026-05-05T19:41:22Z</dcterms:modified>
  <dc:identifier>DAGIsA8uGgw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0x010100B1B84667AC48C04486834B284D2DFC14</vt:lpwstr>
  </property>
</Properties>
</file>