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1" r:id="rId3"/>
    <p:sldId id="262" r:id="rId4"/>
    <p:sldId id="263" r:id="rId5"/>
    <p:sldId id="264" r:id="rId6"/>
    <p:sldId id="269" r:id="rId7"/>
    <p:sldId id="270" r:id="rId8"/>
    <p:sldId id="271" r:id="rId9"/>
    <p:sldId id="267" r:id="rId10"/>
    <p:sldId id="268" r:id="rId11"/>
    <p:sldId id="284" r:id="rId12"/>
    <p:sldId id="285" r:id="rId13"/>
    <p:sldId id="286" r:id="rId14"/>
    <p:sldId id="272" r:id="rId15"/>
    <p:sldId id="273" r:id="rId16"/>
    <p:sldId id="282" r:id="rId17"/>
    <p:sldId id="280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29"/>
    <p:restoredTop sz="93250"/>
  </p:normalViewPr>
  <p:slideViewPr>
    <p:cSldViewPr>
      <p:cViewPr varScale="1">
        <p:scale>
          <a:sx n="82" d="100"/>
          <a:sy n="82" d="100"/>
        </p:scale>
        <p:origin x="48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4C6A3-E9B6-8348-877F-4C24633C76EC}" type="datetimeFigureOut">
              <a:rPr lang="en-US" smtClean="0"/>
              <a:t>5/7/19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E6AD5-4F69-1149-8385-EAF4A7CF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Health Canada renamed two types removing ‘suicide’ and ‘euthanasia’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6AD5-4F69-1149-8385-EAF4A7CF22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9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 embedded in law</a:t>
            </a:r>
            <a:r>
              <a:rPr lang="en-US" baseline="0" dirty="0"/>
              <a:t> &amp; therefore a key part of MAID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BED4-8DA0-C348-9647-27CBC60C2A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have different conditions meeting criteria for ‘incurable + ‘state of decline’ + ‘death foreseeable’; suffering has to be from either incurable condition or state of decline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6AD5-4F69-1149-8385-EAF4A7CF22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0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expert panels reviewing to see if any of the above should be allowed – reports due end of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6AD5-4F69-1149-8385-EAF4A7CF22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0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Underlined items same across Canada with others Manitoba specific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6AD5-4F69-1149-8385-EAF4A7CF22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 = continuum care vs MAID = mode of death</a:t>
            </a:r>
          </a:p>
          <a:p>
            <a:r>
              <a:rPr lang="en-US" dirty="0"/>
              <a:t>Family involvement not required for other treatments so no different but if patient does not include family we would explore why + encourage them to consider involving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BED4-8DA0-C348-9647-27CBC60C2A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7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10% not on PC usually patient</a:t>
            </a:r>
            <a:r>
              <a:rPr lang="en-US" baseline="0" dirty="0"/>
              <a:t> preference or not eligible for 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BED4-8DA0-C348-9647-27CBC60C2A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86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E446-2266-BA4B-8D36-F5F7F688C6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9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F5507F-5A1D-4C2F-AF3C-0D29510E4FE4}" type="datetimeFigureOut">
              <a:rPr lang="en-CA" smtClean="0"/>
              <a:t>2019-05-07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C1F57D-E9B3-4857-95EC-916DA42973E6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id@wrha.mb.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rha.mb.ca/maid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Medical Assistance in Dying (MAID)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Provincial MAID Clinical Team</a:t>
            </a:r>
          </a:p>
          <a:p>
            <a:r>
              <a:rPr lang="en-CA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8518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- MAID Team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23828"/>
          </a:xfrm>
        </p:spPr>
        <p:txBody>
          <a:bodyPr>
            <a:normAutofit/>
          </a:bodyPr>
          <a:lstStyle/>
          <a:p>
            <a:r>
              <a:rPr lang="en-US" sz="2200" b="1" dirty="0"/>
              <a:t>MDs + RNs + SWs + SLP + Admin</a:t>
            </a:r>
          </a:p>
          <a:p>
            <a:endParaRPr lang="en-US" sz="2200" b="1" dirty="0"/>
          </a:p>
          <a:p>
            <a:r>
              <a:rPr lang="en-US" sz="2200" b="1" dirty="0"/>
              <a:t>Provincial service</a:t>
            </a:r>
          </a:p>
          <a:p>
            <a:pPr lvl="1"/>
            <a:r>
              <a:rPr lang="en-US" sz="2000" b="1" dirty="0"/>
              <a:t>Home and/or facility*</a:t>
            </a:r>
          </a:p>
          <a:p>
            <a:pPr lvl="1"/>
            <a:r>
              <a:rPr lang="en-US" sz="2000" b="1" dirty="0"/>
              <a:t>Multidisciplinary approach </a:t>
            </a:r>
          </a:p>
          <a:p>
            <a:endParaRPr lang="en-US" sz="2200" b="1" dirty="0"/>
          </a:p>
          <a:p>
            <a:r>
              <a:rPr lang="en-US" sz="2200" b="1" dirty="0"/>
              <a:t>Team set up to provide all parts of MAID but welcome participation from other Health Care Providers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681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148D-F4C9-0C47-B0F7-6F425E85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– Description of 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C0038-BA0E-0B44-96B7-1EB85CA1E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 IV medications over 10-15 minutes</a:t>
            </a:r>
          </a:p>
          <a:p>
            <a:pPr marL="457200" lvl="1" indent="0">
              <a:buNone/>
            </a:pP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Sedative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Anesthetic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Muscle relaxant</a:t>
            </a:r>
          </a:p>
          <a:p>
            <a:r>
              <a:rPr lang="en-US" b="1" dirty="0"/>
              <a:t>Very peaceful</a:t>
            </a:r>
          </a:p>
          <a:p>
            <a:pPr lvl="1"/>
            <a:r>
              <a:rPr lang="en-US" b="1" dirty="0"/>
              <a:t>Lose consciousness in 2-3 minutes</a:t>
            </a:r>
          </a:p>
          <a:p>
            <a:pPr lvl="1"/>
            <a:r>
              <a:rPr lang="en-US" b="1" dirty="0"/>
              <a:t>Stop breathing in 5-6 minutes</a:t>
            </a:r>
          </a:p>
          <a:p>
            <a:pPr lvl="1"/>
            <a:r>
              <a:rPr lang="en-US" b="1" dirty="0"/>
              <a:t>Heart stops in 8-10 minutes</a:t>
            </a:r>
          </a:p>
          <a:p>
            <a:pPr lvl="1"/>
            <a:r>
              <a:rPr lang="en-US" b="1" dirty="0"/>
              <a:t>No incontinence or movement </a:t>
            </a:r>
          </a:p>
        </p:txBody>
      </p:sp>
    </p:spTree>
    <p:extLst>
      <p:ext uri="{BB962C8B-B14F-4D97-AF65-F5344CB8AC3E}">
        <p14:creationId xmlns:p14="http://schemas.microsoft.com/office/powerpoint/2010/main" val="3505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255E4-268F-9946-A12E-3E035F5E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– Death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B331B-4019-BC4F-B3C3-249B2213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9662"/>
            <a:ext cx="8229600" cy="2963788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Cause of death = underlying illness</a:t>
            </a:r>
          </a:p>
          <a:p>
            <a:endParaRPr lang="en-US" sz="2400" b="1" dirty="0"/>
          </a:p>
          <a:p>
            <a:r>
              <a:rPr lang="en-US" sz="2400" b="1" dirty="0"/>
              <a:t>Manner of death = natural</a:t>
            </a:r>
          </a:p>
          <a:p>
            <a:pPr lvl="1"/>
            <a:r>
              <a:rPr lang="en-US" b="1" dirty="0"/>
              <a:t>Not considered suicide</a:t>
            </a:r>
          </a:p>
          <a:p>
            <a:endParaRPr lang="en-US" sz="2400" b="1" dirty="0"/>
          </a:p>
          <a:p>
            <a:r>
              <a:rPr lang="en-US" sz="2400" b="1" dirty="0"/>
              <a:t>Funeral home does not need to know about MAID</a:t>
            </a:r>
          </a:p>
          <a:p>
            <a:pPr lvl="1"/>
            <a:r>
              <a:rPr lang="en-US" b="1" dirty="0"/>
              <a:t>IVs removed by team</a:t>
            </a:r>
          </a:p>
        </p:txBody>
      </p:sp>
    </p:spTree>
    <p:extLst>
      <p:ext uri="{BB962C8B-B14F-4D97-AF65-F5344CB8AC3E}">
        <p14:creationId xmlns:p14="http://schemas.microsoft.com/office/powerpoint/2010/main" val="38021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- Other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2"/>
            <a:ext cx="8229600" cy="29637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b="1" dirty="0"/>
              <a:t>Not MAID vs Palliative Care</a:t>
            </a:r>
          </a:p>
          <a:p>
            <a:pPr lvl="1">
              <a:defRPr/>
            </a:pPr>
            <a:r>
              <a:rPr lang="en-US" sz="2200" b="1" dirty="0"/>
              <a:t>Can have both  </a:t>
            </a:r>
          </a:p>
          <a:p>
            <a:pPr>
              <a:lnSpc>
                <a:spcPct val="150000"/>
              </a:lnSpc>
              <a:defRPr/>
            </a:pPr>
            <a:r>
              <a:rPr lang="en-CA" sz="2200" b="1" dirty="0"/>
              <a:t>Can self refer</a:t>
            </a:r>
            <a:endParaRPr lang="en-US" sz="2200" b="1" dirty="0"/>
          </a:p>
          <a:p>
            <a:pPr>
              <a:lnSpc>
                <a:spcPct val="150000"/>
              </a:lnSpc>
              <a:defRPr/>
            </a:pPr>
            <a:r>
              <a:rPr lang="en-US" sz="2200" b="1" dirty="0"/>
              <a:t>No cost</a:t>
            </a:r>
          </a:p>
          <a:p>
            <a:pPr>
              <a:lnSpc>
                <a:spcPct val="150000"/>
              </a:lnSpc>
              <a:defRPr/>
            </a:pPr>
            <a:r>
              <a:rPr lang="en-US" sz="2200" b="1" dirty="0"/>
              <a:t>Insurance remains valid</a:t>
            </a:r>
          </a:p>
          <a:p>
            <a:pPr>
              <a:lnSpc>
                <a:spcPct val="150000"/>
              </a:lnSpc>
              <a:defRPr/>
            </a:pPr>
            <a:r>
              <a:rPr lang="en-US" sz="2200" b="1" dirty="0"/>
              <a:t>Do not require family involvement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504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- Common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2"/>
            <a:ext cx="8229600" cy="2963788"/>
          </a:xfrm>
        </p:spPr>
        <p:txBody>
          <a:bodyPr>
            <a:normAutofit/>
          </a:bodyPr>
          <a:lstStyle/>
          <a:p>
            <a:r>
              <a:rPr lang="en-US" sz="2200" b="1" dirty="0"/>
              <a:t>Autonomy / Desire for control</a:t>
            </a:r>
          </a:p>
          <a:p>
            <a:pPr lvl="1"/>
            <a:r>
              <a:rPr lang="en-US" sz="2200" b="1" dirty="0"/>
              <a:t>“Don’t want to linger”</a:t>
            </a:r>
          </a:p>
          <a:p>
            <a:pPr marL="0" indent="0">
              <a:buNone/>
            </a:pPr>
            <a:endParaRPr lang="en-US" sz="2200" b="1" dirty="0"/>
          </a:p>
          <a:p>
            <a:r>
              <a:rPr lang="en-US" sz="2200" b="1" dirty="0"/>
              <a:t>Loss of independence / identity</a:t>
            </a:r>
          </a:p>
          <a:p>
            <a:pPr lvl="1"/>
            <a:r>
              <a:rPr lang="en-US" sz="2200" b="1" dirty="0"/>
              <a:t>“I am done”</a:t>
            </a:r>
          </a:p>
          <a:p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55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 MAID Stats as of April 30/2019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203598"/>
            <a:ext cx="4038600" cy="3744416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>
                <a:sym typeface="Wingdings"/>
              </a:rPr>
              <a:t>1097 contacts</a:t>
            </a:r>
          </a:p>
          <a:p>
            <a:r>
              <a:rPr lang="en-US" sz="8000" b="1" dirty="0">
                <a:sym typeface="Wingdings"/>
              </a:rPr>
              <a:t>514 written requests </a:t>
            </a:r>
          </a:p>
          <a:p>
            <a:pPr lvl="1"/>
            <a:r>
              <a:rPr lang="en-US" sz="8000" b="1" dirty="0">
                <a:sym typeface="Wingdings"/>
              </a:rPr>
              <a:t>42 in 2016</a:t>
            </a:r>
          </a:p>
          <a:p>
            <a:pPr lvl="1"/>
            <a:r>
              <a:rPr lang="en-US" sz="8000" b="1" dirty="0">
                <a:sym typeface="Wingdings"/>
              </a:rPr>
              <a:t>142 in 2017</a:t>
            </a:r>
          </a:p>
          <a:p>
            <a:pPr lvl="1"/>
            <a:r>
              <a:rPr lang="en-US" sz="8000" b="1" dirty="0">
                <a:sym typeface="Wingdings"/>
              </a:rPr>
              <a:t>238 in 2018</a:t>
            </a:r>
          </a:p>
          <a:p>
            <a:pPr lvl="1"/>
            <a:r>
              <a:rPr lang="en-US" sz="8000" b="1" dirty="0">
                <a:sym typeface="Wingdings"/>
              </a:rPr>
              <a:t>92 in 2019</a:t>
            </a:r>
            <a:endParaRPr lang="en-US" sz="8000" b="1" dirty="0"/>
          </a:p>
          <a:p>
            <a:r>
              <a:rPr lang="en-US" sz="8000" b="1" dirty="0"/>
              <a:t>269 died assisted </a:t>
            </a:r>
          </a:p>
          <a:p>
            <a:pPr lvl="1"/>
            <a:r>
              <a:rPr lang="en-US" sz="8000" b="1" dirty="0"/>
              <a:t>24 in 2016</a:t>
            </a:r>
          </a:p>
          <a:p>
            <a:pPr lvl="1"/>
            <a:r>
              <a:rPr lang="en-US" sz="8000" b="1" dirty="0"/>
              <a:t>63 in 2017</a:t>
            </a:r>
          </a:p>
          <a:p>
            <a:pPr lvl="1"/>
            <a:r>
              <a:rPr lang="en-US" sz="8000" b="1" dirty="0"/>
              <a:t>138 in 2018</a:t>
            </a:r>
          </a:p>
          <a:p>
            <a:pPr lvl="1"/>
            <a:r>
              <a:rPr lang="en-US" sz="8000" b="1" dirty="0"/>
              <a:t>44 in 2019</a:t>
            </a:r>
          </a:p>
          <a:p>
            <a:pPr marL="27432" indent="0">
              <a:buNone/>
            </a:pPr>
            <a:r>
              <a:rPr lang="en-US" sz="8200" b="1" dirty="0"/>
              <a:t>Majority cancer</a:t>
            </a:r>
          </a:p>
          <a:p>
            <a:pPr marL="457200" lvl="1" indent="0">
              <a:buNone/>
            </a:pPr>
            <a:endParaRPr lang="en-US" sz="95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75606"/>
            <a:ext cx="4172272" cy="3744416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Average age 75 with a range of 29-100</a:t>
            </a:r>
          </a:p>
          <a:p>
            <a:endParaRPr lang="en-CA" sz="8000" b="1" dirty="0"/>
          </a:p>
          <a:p>
            <a:r>
              <a:rPr lang="en-CA" sz="8000" b="1" dirty="0"/>
              <a:t>&gt; 296 patients died unassisted</a:t>
            </a:r>
          </a:p>
          <a:p>
            <a:pPr lvl="1"/>
            <a:r>
              <a:rPr lang="en-CA" sz="7800" b="1" dirty="0"/>
              <a:t>107 approved for MAID</a:t>
            </a:r>
          </a:p>
          <a:p>
            <a:pPr lvl="1"/>
            <a:endParaRPr lang="en-US" sz="7800" b="1" dirty="0"/>
          </a:p>
          <a:p>
            <a:r>
              <a:rPr lang="en-US" sz="8000" b="1" dirty="0"/>
              <a:t>33 requests declined</a:t>
            </a:r>
          </a:p>
          <a:p>
            <a:pPr lvl="1"/>
            <a:r>
              <a:rPr lang="en-US" sz="8000" b="1" dirty="0"/>
              <a:t>50% d/t loss of capacity </a:t>
            </a:r>
          </a:p>
          <a:p>
            <a:pPr lvl="1"/>
            <a:r>
              <a:rPr lang="en-US" sz="8000" b="1" dirty="0"/>
              <a:t>50% other criteria not met </a:t>
            </a:r>
          </a:p>
          <a:p>
            <a:pPr lvl="1"/>
            <a:endParaRPr lang="en-CA" sz="8000" b="1" dirty="0"/>
          </a:p>
          <a:p>
            <a:r>
              <a:rPr lang="en-CA" sz="8200" b="1" dirty="0"/>
              <a:t>20% contacts have MAID</a:t>
            </a:r>
            <a:endParaRPr lang="en-US" sz="8200" b="1" dirty="0"/>
          </a:p>
          <a:p>
            <a:pPr marL="0" indent="0">
              <a:buNone/>
            </a:pPr>
            <a:endParaRPr lang="en-US" sz="8000" b="1" dirty="0"/>
          </a:p>
          <a:p>
            <a:endParaRPr lang="en-US" sz="8000" b="1" dirty="0"/>
          </a:p>
          <a:p>
            <a:pPr lvl="1"/>
            <a:endParaRPr lang="en-US" sz="8000" b="1" dirty="0"/>
          </a:p>
          <a:p>
            <a:endParaRPr lang="en-US" sz="80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7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MAID 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Tel: 204–926–1380  or  1–844–891–1825</a:t>
            </a:r>
          </a:p>
          <a:p>
            <a:endParaRPr lang="en-US" dirty="0"/>
          </a:p>
          <a:p>
            <a:r>
              <a:rPr lang="en-US" dirty="0"/>
              <a:t>Fax: 204-940-8524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maid@wrha.mb.ca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www.wrha.mb.ca/maid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7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139702"/>
            <a:ext cx="7772400" cy="1021842"/>
          </a:xfrm>
        </p:spPr>
        <p:txBody>
          <a:bodyPr/>
          <a:lstStyle/>
          <a:p>
            <a:pPr algn="ctr"/>
            <a:r>
              <a:rPr lang="en-US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7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91830"/>
            <a:ext cx="8568951" cy="1021556"/>
          </a:xfrm>
        </p:spPr>
        <p:txBody>
          <a:bodyPr>
            <a:normAutofit fontScale="90000"/>
          </a:bodyPr>
          <a:lstStyle/>
          <a:p>
            <a:r>
              <a:rPr lang="en-US" dirty="0"/>
              <a:t>WHAT, WHO, HOW, &amp; WHY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8568952" cy="8640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- two types of MAID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600400"/>
          </a:xfrm>
        </p:spPr>
        <p:txBody>
          <a:bodyPr>
            <a:normAutofit fontScale="47500" lnSpcReduction="20000"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Self-administered</a:t>
            </a:r>
            <a:r>
              <a:rPr lang="en-US" sz="4500" b="1" dirty="0"/>
              <a:t> medical assistance in dying</a:t>
            </a:r>
          </a:p>
          <a:p>
            <a:pPr lvl="1"/>
            <a:r>
              <a:rPr lang="en-US" sz="4500" b="1" dirty="0"/>
              <a:t>Physician who approved request prescribes medication</a:t>
            </a:r>
          </a:p>
          <a:p>
            <a:pPr lvl="1"/>
            <a:r>
              <a:rPr lang="en-US" sz="4500" b="1" dirty="0"/>
              <a:t>Patient (self) administers medication</a:t>
            </a:r>
          </a:p>
          <a:p>
            <a:pPr lvl="1"/>
            <a:r>
              <a:rPr lang="en-US" sz="4500" b="1" dirty="0"/>
              <a:t>Oral medication</a:t>
            </a:r>
          </a:p>
          <a:p>
            <a:pPr lvl="1"/>
            <a:endParaRPr lang="en-US" sz="4500" b="1" dirty="0"/>
          </a:p>
          <a:p>
            <a:r>
              <a:rPr lang="en-US" sz="4500" b="1" dirty="0">
                <a:solidFill>
                  <a:srgbClr val="FF0000"/>
                </a:solidFill>
              </a:rPr>
              <a:t>Clinician-assisted</a:t>
            </a:r>
            <a:r>
              <a:rPr lang="en-US" sz="4500" b="1" dirty="0"/>
              <a:t> medical assistance in dying</a:t>
            </a:r>
          </a:p>
          <a:p>
            <a:pPr lvl="1"/>
            <a:r>
              <a:rPr lang="en-US" sz="4500" b="1" dirty="0"/>
              <a:t>Physician who approved request prescribes medication</a:t>
            </a:r>
          </a:p>
          <a:p>
            <a:pPr lvl="1"/>
            <a:r>
              <a:rPr lang="en-US" sz="4500" b="1" dirty="0"/>
              <a:t>Physician administers medication</a:t>
            </a:r>
          </a:p>
          <a:p>
            <a:pPr lvl="1"/>
            <a:r>
              <a:rPr lang="en-US" sz="4500" b="1" dirty="0"/>
              <a:t>IV medication</a:t>
            </a:r>
          </a:p>
          <a:p>
            <a:pPr marL="457200" lvl="1" indent="0">
              <a:buNone/>
            </a:pPr>
            <a:r>
              <a:rPr lang="en-US" sz="4500" b="1" dirty="0"/>
              <a:t>ONLY OPTION in MB at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</a:t>
            </a:r>
            <a:r>
              <a:rPr lang="en-CA" dirty="0"/>
              <a:t>can provide MAID?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Federal law = </a:t>
            </a:r>
            <a:r>
              <a:rPr lang="en-US" sz="3200" b="1" i="1" dirty="0"/>
              <a:t>physicians</a:t>
            </a:r>
            <a:r>
              <a:rPr lang="en-US" sz="3200" b="1" dirty="0"/>
              <a:t> + </a:t>
            </a:r>
            <a:r>
              <a:rPr lang="en-US" sz="3200" b="1" i="1" dirty="0"/>
              <a:t>nurse practitioners</a:t>
            </a:r>
            <a:r>
              <a:rPr lang="en-US" sz="3200" b="1" dirty="0"/>
              <a:t> can provide MAID</a:t>
            </a:r>
          </a:p>
          <a:p>
            <a:endParaRPr lang="en-US" sz="3200" b="1" dirty="0"/>
          </a:p>
          <a:p>
            <a:r>
              <a:rPr lang="en-US" sz="3200" b="1" dirty="0"/>
              <a:t>MB = physicians only for now (NPs can’t complete death certificates in MB)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7495"/>
            <a:ext cx="8496944" cy="10801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Conscience-based Objection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496404"/>
          </a:xfrm>
        </p:spPr>
        <p:txBody>
          <a:bodyPr>
            <a:normAutofit fontScale="77500" lnSpcReduction="20000"/>
          </a:bodyPr>
          <a:lstStyle/>
          <a:p>
            <a:r>
              <a:rPr lang="en-CA" sz="2900" b="1" dirty="0"/>
              <a:t>No health care provider required to participate in MAID</a:t>
            </a:r>
          </a:p>
          <a:p>
            <a:pPr>
              <a:buFont typeface="Arial" charset="0"/>
              <a:buChar char="•"/>
            </a:pPr>
            <a:endParaRPr lang="en-CA" sz="2900" b="1" dirty="0"/>
          </a:p>
          <a:p>
            <a:r>
              <a:rPr lang="en-CA" sz="2900" b="1" u="sng" dirty="0"/>
              <a:t>ALL</a:t>
            </a:r>
            <a:r>
              <a:rPr lang="en-CA" sz="2900" b="1" dirty="0"/>
              <a:t> health care providers have professional responsibility to:</a:t>
            </a:r>
          </a:p>
          <a:p>
            <a:pPr lvl="1">
              <a:buFont typeface="Arial" charset="0"/>
              <a:buChar char="•"/>
            </a:pPr>
            <a:r>
              <a:rPr lang="en-CA" sz="2900" b="1" dirty="0"/>
              <a:t>Respond to a patient’s request</a:t>
            </a:r>
          </a:p>
          <a:p>
            <a:pPr lvl="1">
              <a:buFont typeface="Arial" charset="0"/>
              <a:buChar char="•"/>
            </a:pPr>
            <a:r>
              <a:rPr lang="en-US" sz="2900" b="1" dirty="0"/>
              <a:t>Continue to provide non-MAID related medical care (non-abandonment)</a:t>
            </a:r>
          </a:p>
          <a:p>
            <a:pPr lvl="1">
              <a:buFont typeface="Arial" charset="0"/>
              <a:buChar char="•"/>
            </a:pPr>
            <a:r>
              <a:rPr lang="en-US" sz="2900" b="1" dirty="0"/>
              <a:t>MDs </a:t>
            </a:r>
            <a:r>
              <a:rPr lang="en-US" sz="2900" b="1" dirty="0">
                <a:sym typeface="Wingdings"/>
              </a:rPr>
              <a:t> e</a:t>
            </a:r>
            <a:r>
              <a:rPr lang="en-US" sz="2900" b="1" dirty="0"/>
              <a:t>nsure timely access to a resource that will provide accurate information (+ provide medical records)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1152128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br>
              <a:rPr lang="en-US" dirty="0"/>
            </a:br>
            <a:r>
              <a:rPr lang="en-US" sz="4400" dirty="0"/>
              <a:t>Who can have MAID? </a:t>
            </a:r>
            <a:br>
              <a:rPr lang="en-US" sz="4400" dirty="0"/>
            </a:br>
            <a:r>
              <a:rPr lang="en-US" sz="4400" dirty="0"/>
              <a:t>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31784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Eligible </a:t>
            </a:r>
            <a:r>
              <a:rPr lang="en-US" b="1" dirty="0" err="1"/>
              <a:t>govt</a:t>
            </a:r>
            <a:r>
              <a:rPr lang="en-US" b="1" dirty="0"/>
              <a:t> funded health services (no tourists)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Adult (18 years) + capable making medical decisions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Grievous + Irremediable medical condition*</a:t>
            </a:r>
          </a:p>
          <a:p>
            <a:pPr>
              <a:lnSpc>
                <a:spcPct val="150000"/>
              </a:lnSpc>
            </a:pPr>
            <a:r>
              <a:rPr lang="en-US" b="1" dirty="0"/>
              <a:t>Voluntary request not result external pressure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Informed consent after review all options including </a:t>
            </a:r>
            <a:r>
              <a:rPr lang="en-US" b="1" i="1" u="sng" dirty="0"/>
              <a:t>palliative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11509"/>
            <a:ext cx="9036496" cy="864097"/>
          </a:xfrm>
        </p:spPr>
        <p:txBody>
          <a:bodyPr>
            <a:normAutofit/>
          </a:bodyPr>
          <a:lstStyle/>
          <a:p>
            <a:pPr algn="ctr"/>
            <a:r>
              <a:rPr lang="en-US" sz="3900" dirty="0"/>
              <a:t>Grievous + Irremediable Medical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7654"/>
            <a:ext cx="8640960" cy="31750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u="sng" dirty="0"/>
              <a:t>MUST HAVE </a:t>
            </a:r>
            <a:r>
              <a:rPr lang="en-US" b="1" i="1" u="sng" dirty="0"/>
              <a:t>ALL</a:t>
            </a:r>
            <a:r>
              <a:rPr lang="en-US" b="1" u="sng" dirty="0"/>
              <a:t> THE FOLLOWING:</a:t>
            </a:r>
            <a:endParaRPr lang="en-US" b="1" dirty="0"/>
          </a:p>
          <a:p>
            <a:r>
              <a:rPr lang="en-US" b="1" dirty="0"/>
              <a:t>Have a serious + incurable illness, disease or disability</a:t>
            </a:r>
          </a:p>
          <a:p>
            <a:r>
              <a:rPr lang="en-US" b="1" dirty="0"/>
              <a:t>Be in an advanced state of irreversible decline in capability</a:t>
            </a:r>
          </a:p>
          <a:p>
            <a:r>
              <a:rPr lang="en-US" b="1" dirty="0"/>
              <a:t>Have enduring suffering that is intolerable</a:t>
            </a:r>
          </a:p>
          <a:p>
            <a:r>
              <a:rPr lang="en-US" b="1" dirty="0"/>
              <a:t>Natural death reasonably foreseeable</a:t>
            </a:r>
          </a:p>
        </p:txBody>
      </p:sp>
    </p:spTree>
    <p:extLst>
      <p:ext uri="{BB962C8B-B14F-4D97-AF65-F5344CB8AC3E}">
        <p14:creationId xmlns:p14="http://schemas.microsoft.com/office/powerpoint/2010/main" val="173068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8568952" cy="79208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MAID </a:t>
            </a:r>
            <a:r>
              <a:rPr lang="en-US" i="1" u="sng" dirty="0"/>
              <a:t>not</a:t>
            </a:r>
            <a:r>
              <a:rPr lang="en-US" dirty="0"/>
              <a:t> permitted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Minors</a:t>
            </a:r>
          </a:p>
          <a:p>
            <a:endParaRPr lang="en-US" b="1" dirty="0"/>
          </a:p>
          <a:p>
            <a:r>
              <a:rPr lang="en-US" b="1" dirty="0"/>
              <a:t>Advance directive/Living will</a:t>
            </a:r>
          </a:p>
          <a:p>
            <a:pPr lvl="1"/>
            <a:r>
              <a:rPr lang="en-CA" b="1" dirty="0"/>
              <a:t>Must reconfirm consent just before receiving meds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Mental illness sole medical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4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</a:t>
            </a:r>
            <a:r>
              <a:rPr lang="mr-IN" dirty="0"/>
              <a:t>–</a:t>
            </a:r>
            <a:r>
              <a:rPr lang="en-US" dirty="0"/>
              <a:t> Overview of MAID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302433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2 independent reviews (MD or NP)</a:t>
            </a:r>
          </a:p>
          <a:p>
            <a:r>
              <a:rPr lang="en-US" b="1" dirty="0"/>
              <a:t>Written request </a:t>
            </a:r>
          </a:p>
          <a:p>
            <a:r>
              <a:rPr lang="en-US" b="1" dirty="0"/>
              <a:t>10 day reflection period </a:t>
            </a:r>
          </a:p>
          <a:p>
            <a:pPr lvl="1"/>
            <a:r>
              <a:rPr lang="en-CA" b="1" dirty="0"/>
              <a:t>Can be shortened</a:t>
            </a:r>
          </a:p>
          <a:p>
            <a:pPr lvl="1"/>
            <a:r>
              <a:rPr lang="en-CA" b="1" dirty="0"/>
              <a:t>Can change your mind anytime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NOT AN EMERGENCY SERVICE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(takes minimum 2 weeks)</a:t>
            </a:r>
          </a:p>
        </p:txBody>
      </p:sp>
    </p:spTree>
    <p:extLst>
      <p:ext uri="{BB962C8B-B14F-4D97-AF65-F5344CB8AC3E}">
        <p14:creationId xmlns:p14="http://schemas.microsoft.com/office/powerpoint/2010/main" val="14231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1002</TotalTime>
  <Words>704</Words>
  <Application>Microsoft Macintosh PowerPoint</Application>
  <PresentationFormat>On-screen Show (16:9)</PresentationFormat>
  <Paragraphs>142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Mangal</vt:lpstr>
      <vt:lpstr>Wingdings</vt:lpstr>
      <vt:lpstr>Wingdings 2</vt:lpstr>
      <vt:lpstr>Flow</vt:lpstr>
      <vt:lpstr>Medical Assistance in Dying (MAID)</vt:lpstr>
      <vt:lpstr>WHAT, WHO, HOW, &amp; WHY </vt:lpstr>
      <vt:lpstr>WHAT - two types of MAID</vt:lpstr>
      <vt:lpstr>WHO can provide MAID?</vt:lpstr>
      <vt:lpstr>Conscience-based Objection</vt:lpstr>
      <vt:lpstr> Who can have MAID?  Eligibility Criteria</vt:lpstr>
      <vt:lpstr>Grievous + Irremediable Medical Condition</vt:lpstr>
      <vt:lpstr>MAID not permitted</vt:lpstr>
      <vt:lpstr>HOW – Overview of MAID Process</vt:lpstr>
      <vt:lpstr>HOW - MAID Team</vt:lpstr>
      <vt:lpstr>HOW – Description of Provision</vt:lpstr>
      <vt:lpstr>HOW – Death Certificate</vt:lpstr>
      <vt:lpstr>HOW - Other Points</vt:lpstr>
      <vt:lpstr>WHY - Common Themes</vt:lpstr>
      <vt:lpstr>MB MAID Stats as of April 30/2019</vt:lpstr>
      <vt:lpstr>MAID Contact Info</vt:lpstr>
      <vt:lpstr>The End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</dc:creator>
  <cp:lastModifiedBy>kim wiebe</cp:lastModifiedBy>
  <cp:revision>189</cp:revision>
  <dcterms:created xsi:type="dcterms:W3CDTF">2015-10-15T00:44:43Z</dcterms:created>
  <dcterms:modified xsi:type="dcterms:W3CDTF">2019-05-07T19:47:57Z</dcterms:modified>
</cp:coreProperties>
</file>