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s/slide25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7"/>
  </p:notesMasterIdLst>
  <p:handoutMasterIdLst>
    <p:handoutMasterId r:id="rId28"/>
  </p:handoutMasterIdLst>
  <p:sldIdLst>
    <p:sldId id="256" r:id="rId2"/>
    <p:sldId id="352" r:id="rId3"/>
    <p:sldId id="349" r:id="rId4"/>
    <p:sldId id="350" r:id="rId5"/>
    <p:sldId id="258" r:id="rId6"/>
    <p:sldId id="351" r:id="rId7"/>
    <p:sldId id="314" r:id="rId8"/>
    <p:sldId id="333" r:id="rId9"/>
    <p:sldId id="399" r:id="rId10"/>
    <p:sldId id="400" r:id="rId11"/>
    <p:sldId id="401" r:id="rId12"/>
    <p:sldId id="363" r:id="rId13"/>
    <p:sldId id="382" r:id="rId14"/>
    <p:sldId id="360" r:id="rId15"/>
    <p:sldId id="402" r:id="rId16"/>
    <p:sldId id="336" r:id="rId17"/>
    <p:sldId id="395" r:id="rId18"/>
    <p:sldId id="383" r:id="rId19"/>
    <p:sldId id="331" r:id="rId20"/>
    <p:sldId id="370" r:id="rId21"/>
    <p:sldId id="371" r:id="rId22"/>
    <p:sldId id="372" r:id="rId23"/>
    <p:sldId id="322" r:id="rId24"/>
    <p:sldId id="388" r:id="rId25"/>
    <p:sldId id="398" r:id="rId26"/>
  </p:sldIdLst>
  <p:sldSz cx="9144000" cy="6858000" type="screen4x3"/>
  <p:notesSz cx="7102475" cy="93884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43" autoAdjust="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79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3954" y="108"/>
      </p:cViewPr>
      <p:guideLst>
        <p:guide orient="horz" pos="2957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412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424" y="1"/>
            <a:ext cx="3077412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67075-1B7C-4801-B7DA-DD3245BA2863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917562"/>
            <a:ext cx="3077412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424" y="8917562"/>
            <a:ext cx="3077412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CEE84-442D-4892-99DD-1BB06BA467A3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469424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093" y="1"/>
            <a:ext cx="3077739" cy="469424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1981A647-EA03-46D7-9AE0-977FD6BD7F6C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6442" tIns="48221" rIns="96442" bIns="48221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8917422"/>
            <a:ext cx="3077739" cy="469424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C3967D27-DA72-4C20-A1A6-DCE32452033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sz="1400" dirty="0"/>
          </a:p>
          <a:p>
            <a:endParaRPr lang="fr-CA" sz="1000" dirty="0"/>
          </a:p>
          <a:p>
            <a:endParaRPr lang="fr-CA" sz="1000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</a:t>
            </a:fld>
            <a:endParaRPr lang="fr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0038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802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90377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sz="1600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</a:endParaRPr>
          </a:p>
          <a:p>
            <a:endParaRPr lang="fr-CA" sz="1400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357219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sz="1400" dirty="0"/>
          </a:p>
          <a:p>
            <a:endParaRPr lang="fr-CA" sz="1400" dirty="0"/>
          </a:p>
          <a:p>
            <a:endParaRPr lang="fr-CA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768483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           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37193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  <a:p>
            <a:endParaRPr lang="fr-CA" dirty="0"/>
          </a:p>
          <a:p>
            <a:r>
              <a:rPr lang="fr-CA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sz="1400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92648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9220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  <a:p>
            <a:endParaRPr lang="fr-CA" dirty="0"/>
          </a:p>
          <a:p>
            <a:pPr>
              <a:lnSpc>
                <a:spcPct val="80000"/>
              </a:lnSpc>
            </a:pPr>
            <a:endParaRPr lang="fr-CA" dirty="0"/>
          </a:p>
          <a:p>
            <a:pPr>
              <a:lnSpc>
                <a:spcPct val="80000"/>
              </a:lnSpc>
              <a:buFontTx/>
              <a:buNone/>
            </a:pPr>
            <a:endParaRPr lang="fr-CA" dirty="0"/>
          </a:p>
          <a:p>
            <a:endParaRPr lang="fr-CA" dirty="0"/>
          </a:p>
          <a:p>
            <a:endParaRPr lang="fr-CA" baseline="0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sz="1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fr-CA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967D27-DA72-4C20-A1A6-DCE324520330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6566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26FA859-D686-4FF3-8968-F6DC9C5EF4F2}" type="datetimeFigureOut">
              <a:rPr lang="fr-CA" smtClean="0"/>
              <a:pPr/>
              <a:t>2025-02-25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E5A6246-1319-4DEB-999D-70204F6E9227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vprecrutement@hotmail.com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forceamitiemontreal.ca" TargetMode="External"/><Relationship Id="rId4" Type="http://schemas.openxmlformats.org/officeDocument/2006/relationships/hyperlink" Target="mailto:farspresidence@gmail.com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4632" cy="1440159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VOYAGER AUTREMENT</a:t>
            </a:r>
            <a:br>
              <a:rPr lang="fr-CA" dirty="0"/>
            </a:br>
            <a:endParaRPr lang="fr-CA" dirty="0"/>
          </a:p>
        </p:txBody>
      </p:sp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31747867-6ED3-466D-452E-160529FC88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0890"/>
            <a:ext cx="9144000" cy="22762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0F0C2424-D288-7FE6-75D0-E0A3F914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Les séjours (quand on voyage) : occasion en or pour découvrir  un pays, ses habitants, leur façon de vivre, leur nourriture, leurs coutumes; façon sécuritaire de voyager. </a:t>
            </a:r>
          </a:p>
          <a:p>
            <a:endParaRPr lang="fr-CA" sz="2800" dirty="0"/>
          </a:p>
          <a:p>
            <a:r>
              <a:rPr lang="fr-CA" sz="2800" dirty="0"/>
              <a:t>Les accueils (quand on reçoit): aussi une occasion rêvée de connaître d’autres cultures et de se faire des amis à travers le monde; une porte ouverte sur le monde.</a:t>
            </a:r>
          </a:p>
          <a:p>
            <a:endParaRPr lang="fr-CA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0727207-B134-ECE3-206F-747AB9CC1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54762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181614F-D99D-0341-BFBF-DD99AC245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Communication avec le club qu’on reçoit</a:t>
            </a:r>
          </a:p>
          <a:p>
            <a:r>
              <a:rPr lang="fr-CA" dirty="0"/>
              <a:t>Jumelage des ambassadeurs et des hôtes (peut tenir compte des gens qui fument, des allergies, des langues parlées, des diètes spéciales et des intérêts)</a:t>
            </a:r>
          </a:p>
          <a:p>
            <a:r>
              <a:rPr lang="fr-CA" dirty="0"/>
              <a:t>Programmation (planifier et réserver les activités)</a:t>
            </a:r>
          </a:p>
          <a:p>
            <a:r>
              <a:rPr lang="fr-CA" dirty="0"/>
              <a:t>Budget                 </a:t>
            </a:r>
          </a:p>
          <a:p>
            <a:r>
              <a:rPr lang="fr-CA" dirty="0"/>
              <a:t>Atelier culturel	</a:t>
            </a:r>
          </a:p>
          <a:p>
            <a:endParaRPr lang="fr-CA" dirty="0"/>
          </a:p>
          <a:p>
            <a:endParaRPr lang="fr-CA" dirty="0"/>
          </a:p>
          <a:p>
            <a:pPr lvl="1"/>
            <a:endParaRPr lang="fr-CA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5A5B7A8-C04D-141D-E4FB-7DE52CD3A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CA" dirty="0"/>
              <a:t>Les accueils</a:t>
            </a:r>
            <a:br>
              <a:rPr lang="fr-CA" dirty="0"/>
            </a:br>
            <a:r>
              <a:rPr lang="fr-CA" dirty="0"/>
              <a:t>Rôle du comité organisateur</a:t>
            </a:r>
          </a:p>
        </p:txBody>
      </p:sp>
    </p:spTree>
    <p:extLst>
      <p:ext uri="{BB962C8B-B14F-4D97-AF65-F5344CB8AC3E}">
        <p14:creationId xmlns:p14="http://schemas.microsoft.com/office/powerpoint/2010/main" val="3081873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CA" sz="3200" dirty="0"/>
              <a:t>EXEMPLE DE PROGRAMME</a:t>
            </a:r>
            <a:br>
              <a:rPr lang="fr-CA" sz="3200" dirty="0"/>
            </a:br>
            <a:r>
              <a:rPr lang="fr-CA" sz="3200" dirty="0"/>
              <a:t>POUR UN ACCUEIL</a:t>
            </a:r>
            <a:br>
              <a:rPr lang="fr-CA" sz="3200" dirty="0"/>
            </a:br>
            <a:r>
              <a:rPr lang="fr-CA" sz="3200" dirty="0"/>
              <a:t>(FARCC)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4504986"/>
          </a:xfrm>
        </p:spPr>
        <p:txBody>
          <a:bodyPr>
            <a:normAutofit fontScale="77500" lnSpcReduction="20000"/>
          </a:bodyPr>
          <a:lstStyle/>
          <a:p>
            <a:r>
              <a:rPr lang="fr-CA" dirty="0"/>
              <a:t>Jour 1: Arrivée et </a:t>
            </a:r>
            <a:r>
              <a:rPr lang="fr-CA" dirty="0">
                <a:solidFill>
                  <a:srgbClr val="FF0000"/>
                </a:solidFill>
              </a:rPr>
              <a:t>souper d’accueil</a:t>
            </a:r>
          </a:p>
          <a:p>
            <a:r>
              <a:rPr lang="fr-CA" dirty="0"/>
              <a:t>Jour 2: Rideau Hall. </a:t>
            </a:r>
            <a:r>
              <a:rPr lang="fr-CA" b="1" dirty="0">
                <a:solidFill>
                  <a:srgbClr val="FFC000"/>
                </a:solidFill>
              </a:rPr>
              <a:t>Après-midi</a:t>
            </a:r>
            <a:r>
              <a:rPr lang="fr-CA" dirty="0">
                <a:solidFill>
                  <a:srgbClr val="FFC000"/>
                </a:solidFill>
              </a:rPr>
              <a:t> </a:t>
            </a:r>
            <a:r>
              <a:rPr lang="fr-CA" b="1" dirty="0">
                <a:solidFill>
                  <a:srgbClr val="FFC000"/>
                </a:solidFill>
              </a:rPr>
              <a:t>libre</a:t>
            </a:r>
            <a:r>
              <a:rPr lang="fr-CA" dirty="0">
                <a:solidFill>
                  <a:srgbClr val="FFC000"/>
                </a:solidFill>
              </a:rPr>
              <a:t> </a:t>
            </a:r>
            <a:r>
              <a:rPr lang="fr-CA" dirty="0"/>
              <a:t>pour découvrir Ottawa</a:t>
            </a:r>
          </a:p>
          <a:p>
            <a:r>
              <a:rPr lang="fr-CA" dirty="0"/>
              <a:t>Jour 3: </a:t>
            </a:r>
            <a:r>
              <a:rPr lang="fr-CA" dirty="0">
                <a:solidFill>
                  <a:srgbClr val="0070C0"/>
                </a:solidFill>
              </a:rPr>
              <a:t>Musée village de Cumberland</a:t>
            </a:r>
            <a:r>
              <a:rPr lang="fr-CA" dirty="0"/>
              <a:t>. Pique-nique (repas partage)</a:t>
            </a:r>
          </a:p>
          <a:p>
            <a:r>
              <a:rPr lang="fr-CA" dirty="0"/>
              <a:t>Jour 4: </a:t>
            </a:r>
            <a:r>
              <a:rPr lang="fr-CA" dirty="0">
                <a:solidFill>
                  <a:srgbClr val="0070C0"/>
                </a:solidFill>
              </a:rPr>
              <a:t>Musée de l’histoire. Croisière sur l’Outaouais</a:t>
            </a:r>
            <a:r>
              <a:rPr lang="fr-CA" b="1" dirty="0">
                <a:solidFill>
                  <a:srgbClr val="0070C0"/>
                </a:solidFill>
              </a:rPr>
              <a:t>.</a:t>
            </a:r>
            <a:r>
              <a:rPr lang="fr-CA" dirty="0">
                <a:solidFill>
                  <a:srgbClr val="0070C0"/>
                </a:solidFill>
              </a:rPr>
              <a:t> </a:t>
            </a:r>
            <a:r>
              <a:rPr lang="fr-CA" dirty="0">
                <a:solidFill>
                  <a:srgbClr val="FF0000"/>
                </a:solidFill>
              </a:rPr>
              <a:t>Souper d’amitié</a:t>
            </a:r>
          </a:p>
          <a:p>
            <a:r>
              <a:rPr lang="fr-CA" dirty="0"/>
              <a:t>Jour 5: </a:t>
            </a:r>
            <a:r>
              <a:rPr lang="fr-CA" dirty="0">
                <a:solidFill>
                  <a:srgbClr val="0070C0"/>
                </a:solidFill>
              </a:rPr>
              <a:t>Parc Omega. Lunch au Bistro. Manoir Papineau</a:t>
            </a:r>
            <a:endParaRPr lang="fr-CA" dirty="0"/>
          </a:p>
          <a:p>
            <a:r>
              <a:rPr lang="fr-CA" dirty="0"/>
              <a:t>Jour 6: </a:t>
            </a:r>
            <a:r>
              <a:rPr lang="fr-CA" b="1" dirty="0">
                <a:solidFill>
                  <a:srgbClr val="FFC000"/>
                </a:solidFill>
              </a:rPr>
              <a:t>Journée libre.</a:t>
            </a:r>
            <a:r>
              <a:rPr lang="fr-CA" dirty="0"/>
              <a:t> </a:t>
            </a:r>
            <a:r>
              <a:rPr lang="fr-CA" dirty="0">
                <a:solidFill>
                  <a:srgbClr val="FF0000"/>
                </a:solidFill>
              </a:rPr>
              <a:t>Souper des ambassadeurs</a:t>
            </a:r>
            <a:endParaRPr lang="fr-CA" dirty="0"/>
          </a:p>
          <a:p>
            <a:r>
              <a:rPr lang="fr-CA" dirty="0"/>
              <a:t>Jour 7: </a:t>
            </a:r>
            <a:r>
              <a:rPr lang="fr-CA" b="1" dirty="0">
                <a:solidFill>
                  <a:srgbClr val="00B050"/>
                </a:solidFill>
              </a:rPr>
              <a:t>Parc de la Gatineau</a:t>
            </a:r>
            <a:r>
              <a:rPr lang="fr-CA" dirty="0"/>
              <a:t>. </a:t>
            </a:r>
            <a:r>
              <a:rPr lang="fr-CA" dirty="0">
                <a:solidFill>
                  <a:srgbClr val="FF0000"/>
                </a:solidFill>
              </a:rPr>
              <a:t>Souper d’au revoir</a:t>
            </a:r>
          </a:p>
          <a:p>
            <a:endParaRPr lang="fr-CA" dirty="0">
              <a:solidFill>
                <a:srgbClr val="FF0000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4432978"/>
          </a:xfrm>
        </p:spPr>
        <p:txBody>
          <a:bodyPr>
            <a:normAutofit fontScale="77500" lnSpcReduction="20000"/>
          </a:bodyPr>
          <a:lstStyle/>
          <a:p>
            <a:r>
              <a:rPr lang="fr-CA" dirty="0">
                <a:solidFill>
                  <a:srgbClr val="FF0000"/>
                </a:solidFill>
              </a:rPr>
              <a:t>4 soupers se prennent à l’extérieur des foyers</a:t>
            </a:r>
          </a:p>
          <a:p>
            <a:endParaRPr lang="fr-CA" dirty="0">
              <a:solidFill>
                <a:srgbClr val="FF0000"/>
              </a:solidFill>
            </a:endParaRPr>
          </a:p>
          <a:p>
            <a:r>
              <a:rPr lang="fr-CA" dirty="0"/>
              <a:t>Le programme contient des activités:</a:t>
            </a:r>
            <a:endParaRPr lang="fr-CA" b="1" dirty="0"/>
          </a:p>
          <a:p>
            <a:pPr lvl="1"/>
            <a:r>
              <a:rPr lang="fr-CA" b="1" dirty="0">
                <a:solidFill>
                  <a:srgbClr val="0070C0"/>
                </a:solidFill>
              </a:rPr>
              <a:t>Organisées</a:t>
            </a:r>
          </a:p>
          <a:p>
            <a:pPr lvl="1"/>
            <a:r>
              <a:rPr lang="fr-CA" b="1" dirty="0">
                <a:solidFill>
                  <a:srgbClr val="00B050"/>
                </a:solidFill>
              </a:rPr>
              <a:t>Semi-organisées</a:t>
            </a:r>
          </a:p>
          <a:p>
            <a:pPr lvl="1"/>
            <a:r>
              <a:rPr lang="fr-CA" b="1" dirty="0">
                <a:solidFill>
                  <a:srgbClr val="FFCC00"/>
                </a:solidFill>
              </a:rPr>
              <a:t>Libres</a:t>
            </a:r>
          </a:p>
          <a:p>
            <a:pPr lvl="1"/>
            <a:endParaRPr lang="fr-CA" dirty="0">
              <a:solidFill>
                <a:srgbClr val="FF0000"/>
              </a:solidFill>
            </a:endParaRPr>
          </a:p>
          <a:p>
            <a:pPr lvl="1"/>
            <a:endParaRPr lang="fr-CA" dirty="0">
              <a:solidFill>
                <a:srgbClr val="FF0000"/>
              </a:solidFill>
            </a:endParaRPr>
          </a:p>
          <a:p>
            <a:pPr marL="393192" lvl="1" indent="0">
              <a:buNone/>
            </a:pPr>
            <a:r>
              <a:rPr lang="fr-CA" dirty="0"/>
              <a:t>Les membres qui accompagnent les visiteurs paient leurs propres dépenses (restaurant, musée, etc.)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CA" b="1" dirty="0"/>
              <a:t>Hôte d’hébergement </a:t>
            </a:r>
            <a:r>
              <a:rPr lang="fr-CA" dirty="0"/>
              <a:t>(fournit l’hébergement pour  7 nuits, les petits déjeuners et  3 soupers car 4 soupers se prennent à l’extérieur; accompagne ou s’assure que les ambassadeurs soient accompagnés lors des activités)</a:t>
            </a:r>
          </a:p>
          <a:p>
            <a:pPr marL="109728" indent="0">
              <a:buNone/>
            </a:pPr>
            <a:r>
              <a:rPr lang="fr-CA" dirty="0"/>
              <a:t> </a:t>
            </a:r>
          </a:p>
          <a:p>
            <a:r>
              <a:rPr lang="fr-CA" b="1" dirty="0"/>
              <a:t>Hôte de jour </a:t>
            </a:r>
            <a:r>
              <a:rPr lang="fr-CA" dirty="0"/>
              <a:t>(prend la relève de l’hôte d’hébergement pour accompagner ou pour assurer le transport)</a:t>
            </a:r>
          </a:p>
          <a:p>
            <a:endParaRPr lang="fr-CA" dirty="0"/>
          </a:p>
          <a:p>
            <a:r>
              <a:rPr lang="fr-CA" b="1" dirty="0"/>
              <a:t>Hôte d’un souper d’amitié </a:t>
            </a:r>
            <a:r>
              <a:rPr lang="fr-CA" dirty="0"/>
              <a:t>(Reçoit à souper 1 ou 2 ambassadeurs et leurs hôtes d’hébergement)</a:t>
            </a:r>
          </a:p>
          <a:p>
            <a:pPr marL="393192" lvl="1" indent="0">
              <a:buNone/>
            </a:pPr>
            <a:endParaRPr lang="fr-CA" dirty="0"/>
          </a:p>
          <a:p>
            <a:r>
              <a:rPr lang="fr-CA" dirty="0"/>
              <a:t>Il y a donc plusieurs façons de contribuer à un accueil même si on n’est pas capable d’héberger quelqu’un chez nous. </a:t>
            </a:r>
          </a:p>
          <a:p>
            <a:endParaRPr lang="fr-CA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CA" dirty="0"/>
            </a:br>
            <a:r>
              <a:rPr lang="fr-CA" dirty="0"/>
              <a:t>Rôles lors d’un accueil</a:t>
            </a:r>
            <a:br>
              <a:rPr lang="fr-CA" dirty="0"/>
            </a:br>
            <a:endParaRPr lang="fr-C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020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CA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FF </a:t>
            </a:r>
            <a:r>
              <a:rPr lang="fr-CA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Région de la capitale canadienne</a:t>
            </a:r>
          </a:p>
          <a:p>
            <a:pPr>
              <a:buNone/>
            </a:pPr>
            <a:r>
              <a:rPr lang="fr-CA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 au 29 mai : </a:t>
            </a:r>
            <a:r>
              <a:rPr lang="en-US" sz="1600" b="0" i="0" dirty="0">
                <a:solidFill>
                  <a:srgbClr val="1E1E1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FF West Alajuela, Costa Rica</a:t>
            </a:r>
          </a:p>
          <a:p>
            <a:pPr>
              <a:buNone/>
            </a:pPr>
            <a:endParaRPr lang="en-US" sz="1600" b="0" i="0" dirty="0">
              <a:solidFill>
                <a:srgbClr val="1E1E1E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None/>
            </a:pPr>
            <a:r>
              <a:rPr lang="en-US" sz="1600" dirty="0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FF </a:t>
            </a:r>
            <a:r>
              <a:rPr lang="en-US" sz="1600" b="1" dirty="0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Québec</a:t>
            </a:r>
          </a:p>
          <a:p>
            <a:pPr>
              <a:buNone/>
            </a:pPr>
            <a:r>
              <a:rPr lang="en-US" sz="1600" i="0" dirty="0">
                <a:solidFill>
                  <a:srgbClr val="1E1E1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Juillet</a:t>
            </a:r>
            <a:r>
              <a:rPr lang="en-US" sz="1600" b="1" i="0" dirty="0">
                <a:solidFill>
                  <a:srgbClr val="1E1E1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CA" sz="1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FF </a:t>
            </a:r>
            <a:r>
              <a:rPr lang="fr-CA" sz="16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Székesfehérvar</a:t>
            </a:r>
            <a:r>
              <a:rPr lang="fr-CA" sz="1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Hongrie</a:t>
            </a:r>
          </a:p>
          <a:p>
            <a:pPr>
              <a:buNone/>
            </a:pPr>
            <a:r>
              <a:rPr lang="fr-CA" sz="1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Septembre: FF Nagasaki et FF </a:t>
            </a:r>
            <a:r>
              <a:rPr lang="fr-CA" sz="16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Ota-Gunma</a:t>
            </a:r>
            <a:r>
              <a:rPr lang="fr-CA" sz="1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Japon</a:t>
            </a:r>
          </a:p>
          <a:p>
            <a:pPr>
              <a:buNone/>
            </a:pPr>
            <a:endParaRPr lang="en-US" sz="1600" dirty="0">
              <a:solidFill>
                <a:srgbClr val="1E1E1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None/>
            </a:pPr>
            <a:r>
              <a:rPr lang="en-US" sz="1600" dirty="0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FF </a:t>
            </a:r>
            <a:r>
              <a:rPr lang="en-US" sz="1600" b="1" dirty="0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Montréal</a:t>
            </a:r>
          </a:p>
          <a:p>
            <a:pPr>
              <a:buNone/>
            </a:pPr>
            <a:r>
              <a:rPr lang="en-US" sz="1600" dirty="0" err="1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Hongrie</a:t>
            </a:r>
            <a:r>
              <a:rPr lang="en-US" sz="1600" dirty="0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12 au 18 </a:t>
            </a:r>
            <a:r>
              <a:rPr lang="en-US" sz="1600" dirty="0" err="1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juillet</a:t>
            </a:r>
            <a:endParaRPr lang="en-US" sz="1600" dirty="0">
              <a:solidFill>
                <a:srgbClr val="1E1E1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None/>
            </a:pPr>
            <a:endParaRPr lang="en-US" sz="1600" dirty="0">
              <a:solidFill>
                <a:srgbClr val="1E1E1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None/>
            </a:pPr>
            <a:r>
              <a:rPr lang="en-US" sz="1600" dirty="0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FF </a:t>
            </a:r>
            <a:r>
              <a:rPr lang="en-US" sz="1600" b="1" dirty="0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Sherbrooke</a:t>
            </a:r>
          </a:p>
          <a:p>
            <a:pPr>
              <a:buNone/>
            </a:pPr>
            <a:r>
              <a:rPr lang="en-US" sz="1600" dirty="0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au 9 </a:t>
            </a:r>
            <a:r>
              <a:rPr lang="en-US" sz="1600" dirty="0" err="1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août</a:t>
            </a:r>
            <a:r>
              <a:rPr lang="en-US" sz="1600" dirty="0">
                <a:solidFill>
                  <a:srgbClr val="1E1E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Medicine Hat, Alberta</a:t>
            </a:r>
          </a:p>
          <a:p>
            <a:pPr>
              <a:buNone/>
            </a:pPr>
            <a:endParaRPr lang="en-US" sz="1600" dirty="0">
              <a:solidFill>
                <a:srgbClr val="1E1E1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None/>
            </a:pPr>
            <a:r>
              <a:rPr lang="fr-CA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Couleurs d’automne </a:t>
            </a:r>
            <a:r>
              <a:rPr lang="fr-CA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ouvert à tous les membres de FFI pour visiter Sherbrooke, Montréal et Région de la capitale canadienne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ACCUEILS EN 2025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2642645F-43FF-9106-018D-0FB47AAC3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  <a:p>
            <a:r>
              <a:rPr lang="fr-CA" dirty="0"/>
              <a:t>Généralement 7 nuits en famille</a:t>
            </a:r>
          </a:p>
          <a:p>
            <a:pPr marL="109728" indent="0">
              <a:buNone/>
            </a:pPr>
            <a:endParaRPr lang="fr-CA" dirty="0"/>
          </a:p>
          <a:p>
            <a:r>
              <a:rPr lang="fr-CA" dirty="0"/>
              <a:t>Suivis ou précédés d’un voyage optionnel dans le pays qu’on visite</a:t>
            </a:r>
          </a:p>
          <a:p>
            <a:pPr marL="109728" indent="0">
              <a:buNone/>
            </a:pPr>
            <a:endParaRPr lang="fr-CA" dirty="0"/>
          </a:p>
          <a:p>
            <a:r>
              <a:rPr lang="fr-CA" dirty="0"/>
              <a:t>Groupe d’environ 15 personnes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C74F145-6131-391A-0731-CC4943D7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séjours</a:t>
            </a:r>
          </a:p>
        </p:txBody>
      </p:sp>
    </p:spTree>
    <p:extLst>
      <p:ext uri="{BB962C8B-B14F-4D97-AF65-F5344CB8AC3E}">
        <p14:creationId xmlns:p14="http://schemas.microsoft.com/office/powerpoint/2010/main" val="3523366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11679" y="301468"/>
            <a:ext cx="8229600" cy="1143000"/>
          </a:xfrm>
        </p:spPr>
        <p:txBody>
          <a:bodyPr>
            <a:normAutofit/>
          </a:bodyPr>
          <a:lstStyle/>
          <a:p>
            <a:r>
              <a:rPr lang="fr-CA" sz="2200" b="0" dirty="0"/>
              <a:t>Exemple: Séjour en Mongolie, Juillet 2023</a:t>
            </a:r>
            <a:br>
              <a:rPr lang="fr-CA" sz="2200" b="0" dirty="0"/>
            </a:br>
            <a:r>
              <a:rPr lang="fr-CA" sz="2200" b="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8 nuits à Oulan-Bator dans la capitale, </a:t>
            </a:r>
            <a:br>
              <a:rPr lang="fr-CA" sz="2200" b="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</a:rPr>
            </a:br>
            <a:r>
              <a:rPr lang="fr-CA" sz="2200" b="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chez des membres de FF </a:t>
            </a:r>
            <a:r>
              <a:rPr lang="fr-CA" sz="2200" b="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Mongolia</a:t>
            </a:r>
            <a:r>
              <a:rPr lang="fr-CA" sz="2200" b="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.</a:t>
            </a:r>
            <a:endParaRPr lang="fr-CA" sz="2700" b="0" dirty="0"/>
          </a:p>
        </p:txBody>
      </p:sp>
      <p:pic>
        <p:nvPicPr>
          <p:cNvPr id="5" name="Picture 2" descr="Mongolie : six choses à faire à Oulan-Bator sur les traces de nos reporters  - Geo.fr">
            <a:extLst>
              <a:ext uri="{FF2B5EF4-FFF2-40B4-BE49-F238E27FC236}">
                <a16:creationId xmlns:a16="http://schemas.microsoft.com/office/drawing/2014/main" id="{F9F47470-F03B-6219-4739-9CD593DD5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499" y="1455845"/>
            <a:ext cx="3502961" cy="19842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46163DD-AD3F-6743-BFB3-E608FA753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165" y="3662577"/>
            <a:ext cx="2246043" cy="299472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4FD9F07-59E7-DA5F-D0AA-74FDB30B1E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2234" y="3662577"/>
            <a:ext cx="2246042" cy="29947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4D173D-2C3D-14C3-082C-697D616041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88" t="21651" r="12987" b="29000"/>
          <a:stretch/>
        </p:blipFill>
        <p:spPr>
          <a:xfrm>
            <a:off x="507540" y="1455845"/>
            <a:ext cx="4167898" cy="1920503"/>
          </a:xfrm>
          <a:prstGeom prst="rect">
            <a:avLst/>
          </a:prstGeom>
        </p:spPr>
      </p:pic>
      <p:pic>
        <p:nvPicPr>
          <p:cNvPr id="9" name="Picture 2" descr="undefined">
            <a:extLst>
              <a:ext uri="{FF2B5EF4-FFF2-40B4-BE49-F238E27FC236}">
                <a16:creationId xmlns:a16="http://schemas.microsoft.com/office/drawing/2014/main" id="{76C188B7-EE6D-CBC7-5CEB-372E3F63C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40" y="4199686"/>
            <a:ext cx="2887805" cy="192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DB50420-35E4-AF1F-CB71-4E6B1A35C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27" y="541809"/>
            <a:ext cx="2747797" cy="20608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DD87FFC-0F2F-06CE-90EF-3FD67417B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056" y="541809"/>
            <a:ext cx="2557727" cy="1918295"/>
          </a:xfrm>
          <a:prstGeom prst="rect">
            <a:avLst/>
          </a:prstGeom>
        </p:spPr>
      </p:pic>
      <p:pic>
        <p:nvPicPr>
          <p:cNvPr id="13" name="Espace réservé du contenu 6">
            <a:extLst>
              <a:ext uri="{FF2B5EF4-FFF2-40B4-BE49-F238E27FC236}">
                <a16:creationId xmlns:a16="http://schemas.microsoft.com/office/drawing/2014/main" id="{95B74163-419E-B189-AF96-32B9C261B2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014"/>
          <a:stretch/>
        </p:blipFill>
        <p:spPr>
          <a:xfrm>
            <a:off x="5402521" y="2671542"/>
            <a:ext cx="3498262" cy="196740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721A066-C04E-27B2-E140-3CAA89C412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217" y="3058247"/>
            <a:ext cx="4942600" cy="3706950"/>
          </a:xfrm>
          <a:prstGeom prst="rect">
            <a:avLst/>
          </a:prstGeom>
        </p:spPr>
      </p:pic>
      <p:pic>
        <p:nvPicPr>
          <p:cNvPr id="15" name="Espace réservé du contenu 9">
            <a:extLst>
              <a:ext uri="{FF2B5EF4-FFF2-40B4-BE49-F238E27FC236}">
                <a16:creationId xmlns:a16="http://schemas.microsoft.com/office/drawing/2014/main" id="{175835B3-F06D-DB0F-1D57-FD6E177F7E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5014"/>
          <a:stretch/>
        </p:blipFill>
        <p:spPr>
          <a:xfrm>
            <a:off x="5402521" y="4758406"/>
            <a:ext cx="3498262" cy="196740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6482F77-151B-BDEE-113A-0881A1F43A56}"/>
              </a:ext>
            </a:extLst>
          </p:cNvPr>
          <p:cNvSpPr txBox="1"/>
          <p:nvPr/>
        </p:nvSpPr>
        <p:spPr>
          <a:xfrm>
            <a:off x="2987824" y="86219"/>
            <a:ext cx="34982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CA" dirty="0"/>
          </a:p>
          <a:p>
            <a:pPr algn="ctr"/>
            <a:r>
              <a:rPr lang="fr-CA" dirty="0"/>
              <a:t>VOYAGE OPTIONNEL</a:t>
            </a:r>
          </a:p>
          <a:p>
            <a:pPr algn="ctr"/>
            <a:endParaRPr lang="fr-CA" dirty="0"/>
          </a:p>
          <a:p>
            <a:pPr algn="ctr"/>
            <a:r>
              <a:rPr lang="fr-CA" dirty="0"/>
              <a:t>8nuits dans les steppes mongoles</a:t>
            </a:r>
          </a:p>
          <a:p>
            <a:pPr algn="ctr"/>
            <a:endParaRPr lang="fr-CA" dirty="0"/>
          </a:p>
          <a:p>
            <a:pPr algn="ctr"/>
            <a:r>
              <a:rPr lang="fr-CA" dirty="0"/>
              <a:t>et </a:t>
            </a:r>
          </a:p>
          <a:p>
            <a:pPr algn="ctr"/>
            <a:endParaRPr lang="fr-CA" dirty="0"/>
          </a:p>
          <a:p>
            <a:r>
              <a:rPr lang="fr-CA" dirty="0"/>
              <a:t>4 nuits à Séoul, Corée du sud</a:t>
            </a:r>
          </a:p>
        </p:txBody>
      </p:sp>
    </p:spTree>
    <p:extLst>
      <p:ext uri="{BB962C8B-B14F-4D97-AF65-F5344CB8AC3E}">
        <p14:creationId xmlns:p14="http://schemas.microsoft.com/office/powerpoint/2010/main" val="3507318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F9C53DE9-0A0A-371C-383D-49217C892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 fontScale="77500" lnSpcReduction="20000"/>
          </a:bodyPr>
          <a:lstStyle/>
          <a:p>
            <a:r>
              <a:rPr lang="fr-CA" b="0" i="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FF Région de la capitale canadienne</a:t>
            </a:r>
          </a:p>
          <a:p>
            <a:pPr marL="109728" indent="0">
              <a:buNone/>
            </a:pPr>
            <a:r>
              <a:rPr lang="fr-CA" dirty="0">
                <a:ea typeface="Open Sans" panose="020B0606030504020204" pitchFamily="34" charset="0"/>
                <a:cs typeface="Open Sans" panose="020B0606030504020204" pitchFamily="34" charset="0"/>
              </a:rPr>
              <a:t>	Mexico : 18 au 25 mars</a:t>
            </a:r>
          </a:p>
          <a:p>
            <a:pPr marL="109728" indent="0">
              <a:buNone/>
            </a:pPr>
            <a:endParaRPr lang="fr-CA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fr-CA" b="0" i="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FF Québec</a:t>
            </a:r>
          </a:p>
          <a:p>
            <a:pPr marL="109728" indent="0">
              <a:buNone/>
            </a:pPr>
            <a:r>
              <a:rPr lang="fr-CA" dirty="0"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fr-CA" i="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FF Bundaberg et FF Gold </a:t>
            </a:r>
            <a:r>
              <a:rPr lang="fr-CA" i="0" dirty="0" err="1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Coast</a:t>
            </a:r>
            <a:r>
              <a:rPr lang="fr-CA" i="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, Australie : 20 mars au 	2 avril</a:t>
            </a:r>
          </a:p>
          <a:p>
            <a:pPr marL="109728" indent="0">
              <a:buNone/>
            </a:pPr>
            <a:r>
              <a:rPr lang="fr-CA" dirty="0"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fr-CA" i="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Niagara : </a:t>
            </a:r>
            <a:r>
              <a:rPr lang="fr-CA" dirty="0">
                <a:ea typeface="Open Sans" panose="020B0606030504020204" pitchFamily="34" charset="0"/>
                <a:cs typeface="Open Sans" panose="020B0606030504020204" pitchFamily="34" charset="0"/>
              </a:rPr>
              <a:t>27 mai au 3 juin</a:t>
            </a:r>
            <a:endParaRPr lang="fr-CA" i="0" dirty="0">
              <a:effectLst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fr-CA" b="0" i="0" dirty="0">
              <a:effectLst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fr-CA" dirty="0">
                <a:ea typeface="Open Sans" panose="020B0606030504020204" pitchFamily="34" charset="0"/>
                <a:cs typeface="Open Sans" panose="020B0606030504020204" pitchFamily="34" charset="0"/>
              </a:rPr>
              <a:t>FF Montréal</a:t>
            </a:r>
          </a:p>
          <a:p>
            <a:pPr marL="109728" indent="0">
              <a:buNone/>
            </a:pPr>
            <a:r>
              <a:rPr lang="fr-CA" dirty="0">
                <a:ea typeface="Open Sans" panose="020B0606030504020204" pitchFamily="34" charset="0"/>
                <a:cs typeface="Open Sans" panose="020B0606030504020204" pitchFamily="34" charset="0"/>
              </a:rPr>
              <a:t>	Sydney et Melbourne, Australie : 6 au 20 octobre </a:t>
            </a:r>
            <a:r>
              <a:rPr lang="fr-CA" b="0" i="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  </a:t>
            </a:r>
            <a:endParaRPr lang="fr-CA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fr-CA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fr-CA" b="0" i="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FF Sherbrooke</a:t>
            </a:r>
          </a:p>
          <a:p>
            <a:pPr marL="109728" indent="0">
              <a:buNone/>
            </a:pPr>
            <a:r>
              <a:rPr lang="fr-CA" b="0" i="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	Isle of Wight, Angleterre : 17 au 23 mai</a:t>
            </a:r>
          </a:p>
          <a:p>
            <a:pPr marL="109728" indent="0">
              <a:buNone/>
            </a:pPr>
            <a:r>
              <a:rPr lang="fr-CA" b="0" i="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fr-CA" b="0" i="0" dirty="0">
                <a:effectLst/>
              </a:rPr>
              <a:t>North Bay (Ontario) : début septembre</a:t>
            </a:r>
          </a:p>
          <a:p>
            <a:pPr marL="109728" indent="0">
              <a:buNone/>
            </a:pPr>
            <a:r>
              <a:rPr lang="fr-CA" b="0" i="0" dirty="0">
                <a:solidFill>
                  <a:srgbClr val="2C245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</a:p>
          <a:p>
            <a:pPr marL="109728" indent="0" algn="ctr">
              <a:buNone/>
            </a:pPr>
            <a:r>
              <a:rPr lang="fr-CA" b="1" dirty="0">
                <a:solidFill>
                  <a:srgbClr val="2C245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 printemps 2025, nous connaîtrons nos accueils et destinations pour 2026</a:t>
            </a:r>
            <a:endParaRPr lang="fr-CA" b="1" i="0" dirty="0">
              <a:solidFill>
                <a:srgbClr val="2C2459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fr-CA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EBC7FE0-5C8B-57DC-4AB5-CA0BD90B3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SÉJOURS en 2025</a:t>
            </a:r>
          </a:p>
        </p:txBody>
      </p:sp>
    </p:spTree>
    <p:extLst>
      <p:ext uri="{BB962C8B-B14F-4D97-AF65-F5344CB8AC3E}">
        <p14:creationId xmlns:p14="http://schemas.microsoft.com/office/powerpoint/2010/main" val="2977983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CA" sz="2800" dirty="0"/>
              <a:t>Avec son propre club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sz="2800" dirty="0"/>
              <a:t>Avec les </a:t>
            </a:r>
            <a:r>
              <a:rPr lang="en-CA" sz="2800" dirty="0" err="1"/>
              <a:t>autres</a:t>
            </a:r>
            <a:r>
              <a:rPr lang="en-CA" sz="2800" dirty="0"/>
              <a:t> clubs </a:t>
            </a:r>
            <a:r>
              <a:rPr lang="en-CA" sz="2800" dirty="0" err="1"/>
              <a:t>canadiens</a:t>
            </a:r>
            <a:r>
              <a:rPr lang="en-CA" sz="2800" dirty="0"/>
              <a:t> </a:t>
            </a:r>
          </a:p>
          <a:p>
            <a:pPr marL="109728" indent="0">
              <a:buNone/>
            </a:pPr>
            <a:r>
              <a:rPr lang="en-CA" sz="2800" dirty="0"/>
              <a:t>       friendshipforce.ca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sz="2800" dirty="0"/>
              <a:t>Avec les </a:t>
            </a:r>
            <a:r>
              <a:rPr lang="en-CA" sz="2800" dirty="0" err="1"/>
              <a:t>séjours</a:t>
            </a:r>
            <a:r>
              <a:rPr lang="en-CA" sz="2800" dirty="0"/>
              <a:t> </a:t>
            </a:r>
            <a:r>
              <a:rPr lang="en-CA" sz="2800" dirty="0" err="1"/>
              <a:t>publiés</a:t>
            </a:r>
            <a:r>
              <a:rPr lang="en-CA" sz="2800" dirty="0"/>
              <a:t> sur le site de FFI</a:t>
            </a:r>
          </a:p>
          <a:p>
            <a:pPr marL="109728" indent="0">
              <a:buNone/>
            </a:pPr>
            <a:r>
              <a:rPr lang="en-CA" sz="2800" dirty="0"/>
              <a:t>	my.friendshipforce.org</a:t>
            </a:r>
          </a:p>
          <a:p>
            <a:pPr marL="109728" indent="0">
              <a:buNone/>
            </a:pPr>
            <a:r>
              <a:rPr lang="en-CA" sz="2800" dirty="0"/>
              <a:t>           -</a:t>
            </a:r>
            <a:r>
              <a:rPr lang="en-CA" sz="2800" dirty="0" err="1"/>
              <a:t>Séjours</a:t>
            </a:r>
            <a:r>
              <a:rPr lang="en-CA" sz="2800" dirty="0"/>
              <a:t> avec </a:t>
            </a:r>
            <a:r>
              <a:rPr lang="en-CA" sz="2800" dirty="0" err="1"/>
              <a:t>d’autres</a:t>
            </a:r>
            <a:r>
              <a:rPr lang="en-CA" sz="2800" dirty="0"/>
              <a:t> clubs (</a:t>
            </a:r>
            <a:r>
              <a:rPr lang="en-CA" sz="2800" dirty="0" err="1"/>
              <a:t>s’il</a:t>
            </a:r>
            <a:r>
              <a:rPr lang="en-CA" sz="2800" dirty="0"/>
              <a:t> </a:t>
            </a:r>
            <a:r>
              <a:rPr lang="en-CA" sz="2800" dirty="0" err="1"/>
              <a:t>leur</a:t>
            </a:r>
            <a:r>
              <a:rPr lang="en-CA" sz="2800" dirty="0"/>
              <a:t> 		   </a:t>
            </a:r>
            <a:r>
              <a:rPr lang="en-CA" sz="2800" dirty="0" err="1"/>
              <a:t>reste</a:t>
            </a:r>
            <a:r>
              <a:rPr lang="en-CA" sz="2800" dirty="0"/>
              <a:t> des places)</a:t>
            </a:r>
          </a:p>
          <a:p>
            <a:pPr marL="109728" indent="0">
              <a:buNone/>
            </a:pPr>
            <a:r>
              <a:rPr lang="en-CA" sz="2800" dirty="0"/>
              <a:t>           -</a:t>
            </a:r>
            <a:r>
              <a:rPr lang="en-CA" sz="2800" dirty="0" err="1"/>
              <a:t>Séjours</a:t>
            </a:r>
            <a:r>
              <a:rPr lang="en-CA" sz="2800" dirty="0"/>
              <a:t> </a:t>
            </a:r>
            <a:r>
              <a:rPr lang="en-CA" sz="2800" dirty="0" err="1"/>
              <a:t>spéciaux</a:t>
            </a:r>
            <a:r>
              <a:rPr lang="en-CA" sz="2800" dirty="0"/>
              <a:t> (</a:t>
            </a:r>
            <a:r>
              <a:rPr lang="en-CA" sz="2800" dirty="0" err="1"/>
              <a:t>ouvert</a:t>
            </a:r>
            <a:r>
              <a:rPr lang="en-CA" sz="2800" dirty="0"/>
              <a:t> à </a:t>
            </a:r>
            <a:r>
              <a:rPr lang="en-CA" sz="2800" dirty="0" err="1"/>
              <a:t>tous</a:t>
            </a:r>
            <a:r>
              <a:rPr lang="en-CA" sz="2800" dirty="0"/>
              <a:t> les      	   </a:t>
            </a:r>
            <a:r>
              <a:rPr lang="en-CA" sz="2800" dirty="0" err="1"/>
              <a:t>membres</a:t>
            </a:r>
            <a:r>
              <a:rPr lang="en-CA" sz="2800" dirty="0"/>
              <a:t> de FFI, </a:t>
            </a:r>
            <a:r>
              <a:rPr lang="en-CA" sz="2800" dirty="0" err="1"/>
              <a:t>souvent</a:t>
            </a:r>
            <a:r>
              <a:rPr lang="en-CA" sz="2800" dirty="0"/>
              <a:t> avec un </a:t>
            </a:r>
            <a:r>
              <a:rPr lang="en-CA" sz="2800" dirty="0" err="1"/>
              <a:t>thème</a:t>
            </a:r>
            <a:r>
              <a:rPr lang="en-CA" sz="2800" dirty="0"/>
              <a:t> 	   </a:t>
            </a:r>
            <a:r>
              <a:rPr lang="en-CA" sz="2800" dirty="0" err="1"/>
              <a:t>spécial</a:t>
            </a:r>
            <a:r>
              <a:rPr lang="en-CA" sz="2800" dirty="0"/>
              <a:t>)</a:t>
            </a:r>
          </a:p>
          <a:p>
            <a:pPr marL="109728" indent="0">
              <a:buNone/>
            </a:pPr>
            <a:r>
              <a:rPr lang="en-CA" sz="2800" dirty="0"/>
              <a:t>	    -</a:t>
            </a:r>
            <a:r>
              <a:rPr lang="en-CA" sz="2800" dirty="0" err="1"/>
              <a:t>Séjours</a:t>
            </a:r>
            <a:r>
              <a:rPr lang="en-CA" sz="2800" dirty="0"/>
              <a:t> </a:t>
            </a:r>
            <a:r>
              <a:rPr lang="en-CA" sz="2800" dirty="0" err="1"/>
              <a:t>indépendants</a:t>
            </a:r>
            <a:r>
              <a:rPr lang="en-CA" sz="2800" dirty="0"/>
              <a:t> (séjour </a:t>
            </a:r>
            <a:r>
              <a:rPr lang="en-CA" sz="2800" dirty="0" err="1"/>
              <a:t>individuel</a:t>
            </a:r>
            <a:r>
              <a:rPr lang="en-CA" sz="2800" dirty="0"/>
              <a:t>     	   dans </a:t>
            </a:r>
            <a:r>
              <a:rPr lang="en-CA" sz="2800" dirty="0" err="1"/>
              <a:t>une</a:t>
            </a:r>
            <a:r>
              <a:rPr lang="en-CA" sz="2800" dirty="0"/>
              <a:t> </a:t>
            </a:r>
            <a:r>
              <a:rPr lang="en-CA" sz="2800" dirty="0" err="1"/>
              <a:t>famille</a:t>
            </a:r>
            <a:r>
              <a:rPr lang="en-CA" sz="2800" dirty="0"/>
              <a:t> pour </a:t>
            </a:r>
            <a:r>
              <a:rPr lang="en-CA" sz="2800" dirty="0" err="1"/>
              <a:t>quelques</a:t>
            </a:r>
            <a:r>
              <a:rPr lang="en-CA" sz="2800" dirty="0"/>
              <a:t> </a:t>
            </a:r>
            <a:r>
              <a:rPr lang="en-CA" sz="2800" dirty="0" err="1"/>
              <a:t>jours</a:t>
            </a:r>
            <a:r>
              <a:rPr lang="en-CA" sz="2800" dirty="0"/>
              <a:t>)</a:t>
            </a:r>
            <a:endParaRPr lang="en-US" sz="2800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Séjour</a:t>
            </a:r>
            <a:br>
              <a:rPr lang="en-CA" dirty="0"/>
            </a:br>
            <a:r>
              <a:rPr lang="en-CA" sz="2700" dirty="0"/>
              <a:t>4 façons de voyager</a:t>
            </a:r>
            <a:endParaRPr lang="fr-CA" sz="27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285764-5F70-CF2B-4D2F-0FCDEB937B38}"/>
              </a:ext>
            </a:extLst>
          </p:cNvPr>
          <p:cNvSpPr txBox="1"/>
          <p:nvPr/>
        </p:nvSpPr>
        <p:spPr>
          <a:xfrm>
            <a:off x="2278856" y="3258621"/>
            <a:ext cx="4576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b="0" dirty="0">
                <a:effectLst/>
              </a:rPr>
              <a:t> 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85156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err="1"/>
              <a:t>Friendship</a:t>
            </a:r>
            <a:r>
              <a:rPr lang="fr-CA" dirty="0"/>
              <a:t> Force International (FFI) </a:t>
            </a:r>
          </a:p>
          <a:p>
            <a:endParaRPr lang="fr-CA" dirty="0"/>
          </a:p>
          <a:p>
            <a:r>
              <a:rPr lang="fr-CA" dirty="0"/>
              <a:t>Fonctionnement des clubs locaux</a:t>
            </a:r>
          </a:p>
          <a:p>
            <a:endParaRPr lang="fr-CA" dirty="0"/>
          </a:p>
          <a:p>
            <a:r>
              <a:rPr lang="fr-CA" dirty="0"/>
              <a:t>Accueil</a:t>
            </a:r>
          </a:p>
          <a:p>
            <a:endParaRPr lang="fr-CA" dirty="0"/>
          </a:p>
          <a:p>
            <a:r>
              <a:rPr lang="fr-CA" dirty="0"/>
              <a:t>Séjour</a:t>
            </a:r>
          </a:p>
          <a:p>
            <a:endParaRPr lang="fr-CA" dirty="0"/>
          </a:p>
          <a:p>
            <a:r>
              <a:rPr lang="fr-CA" dirty="0"/>
              <a:t>Activités sociales </a:t>
            </a:r>
          </a:p>
          <a:p>
            <a:endParaRPr lang="fr-CA" dirty="0"/>
          </a:p>
          <a:p>
            <a:r>
              <a:rPr lang="fr-CA" dirty="0"/>
              <a:t>Période de questions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Structure de la rencontre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26004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fr-CA" dirty="0"/>
              <a:t>Frais d’adhésion à un club</a:t>
            </a:r>
          </a:p>
          <a:p>
            <a:pPr lvl="1">
              <a:spcBef>
                <a:spcPts val="0"/>
              </a:spcBef>
            </a:pPr>
            <a:r>
              <a:rPr lang="fr-CA" dirty="0"/>
              <a:t>50$ par année (FARCC)</a:t>
            </a:r>
          </a:p>
          <a:p>
            <a:pPr lvl="1">
              <a:spcBef>
                <a:spcPts val="0"/>
              </a:spcBef>
            </a:pPr>
            <a:endParaRPr lang="fr-CA" dirty="0"/>
          </a:p>
          <a:p>
            <a:pPr>
              <a:spcBef>
                <a:spcPts val="0"/>
              </a:spcBef>
            </a:pPr>
            <a:r>
              <a:rPr lang="fr-CA" dirty="0"/>
              <a:t>Frais relatifs à un séjour</a:t>
            </a:r>
          </a:p>
          <a:p>
            <a:pPr>
              <a:spcBef>
                <a:spcPts val="0"/>
              </a:spcBef>
            </a:pPr>
            <a:endParaRPr lang="fr-CA" dirty="0"/>
          </a:p>
          <a:p>
            <a:pPr lvl="1">
              <a:spcBef>
                <a:spcPts val="0"/>
              </a:spcBef>
            </a:pPr>
            <a:r>
              <a:rPr lang="fr-CA" dirty="0"/>
              <a:t>Frais d’inscription : 25$ (FARCC)</a:t>
            </a:r>
          </a:p>
          <a:p>
            <a:pPr lvl="1">
              <a:spcBef>
                <a:spcPts val="0"/>
              </a:spcBef>
            </a:pPr>
            <a:endParaRPr lang="fr-CA" dirty="0"/>
          </a:p>
          <a:p>
            <a:pPr lvl="1">
              <a:spcBef>
                <a:spcPts val="0"/>
              </a:spcBef>
            </a:pPr>
            <a:r>
              <a:rPr lang="fr-CA" dirty="0"/>
              <a:t>Frais FFI : 25$ US par nuit (i.e. 175$ US par semaine)</a:t>
            </a:r>
          </a:p>
          <a:p>
            <a:pPr lvl="1">
              <a:spcBef>
                <a:spcPts val="0"/>
              </a:spcBef>
            </a:pPr>
            <a:endParaRPr lang="fr-CA" dirty="0"/>
          </a:p>
          <a:p>
            <a:pPr lvl="1">
              <a:spcBef>
                <a:spcPts val="0"/>
              </a:spcBef>
            </a:pPr>
            <a:r>
              <a:rPr lang="fr-CA" dirty="0"/>
              <a:t>Frais du club d’accueil : environ 350$ pour la semaine (comprend le repas d’accueil et d’au revoir et les activités prévues au programme)</a:t>
            </a:r>
          </a:p>
          <a:p>
            <a:pPr lvl="1">
              <a:spcBef>
                <a:spcPts val="0"/>
              </a:spcBef>
            </a:pPr>
            <a:endParaRPr lang="fr-CA" dirty="0"/>
          </a:p>
          <a:p>
            <a:pPr lvl="1">
              <a:spcBef>
                <a:spcPts val="0"/>
              </a:spcBef>
            </a:pPr>
            <a:r>
              <a:rPr lang="fr-CA" dirty="0"/>
              <a:t>*Tous les coûts sont indicatifs et peuvent varier.</a:t>
            </a:r>
          </a:p>
          <a:p>
            <a:pPr lvl="1"/>
            <a:endParaRPr lang="fr-CA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Coût*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AUTRES FRAIS</a:t>
            </a:r>
          </a:p>
          <a:p>
            <a:endParaRPr lang="fr-CA" dirty="0"/>
          </a:p>
          <a:p>
            <a:pPr lvl="1"/>
            <a:r>
              <a:rPr lang="fr-CA" dirty="0"/>
              <a:t>AVION</a:t>
            </a:r>
          </a:p>
          <a:p>
            <a:pPr lvl="1"/>
            <a:r>
              <a:rPr lang="fr-CA" dirty="0"/>
              <a:t>QUELQUES REPAS</a:t>
            </a:r>
          </a:p>
          <a:p>
            <a:pPr lvl="1"/>
            <a:r>
              <a:rPr lang="fr-CA" dirty="0"/>
              <a:t>SOUPER DES AMBASSADEURS (On amène nos hôtes d’hébergement au restaurant pour les remercier)</a:t>
            </a:r>
          </a:p>
          <a:p>
            <a:pPr lvl="1"/>
            <a:r>
              <a:rPr lang="fr-CA" dirty="0"/>
              <a:t>ACTIVITÉS LIBRES</a:t>
            </a:r>
          </a:p>
          <a:p>
            <a:pPr lvl="1"/>
            <a:r>
              <a:rPr lang="fr-CA" dirty="0"/>
              <a:t>CADEAU À L’HÔTE D’HÉBERGEMENT</a:t>
            </a:r>
          </a:p>
          <a:p>
            <a:pPr lvl="1"/>
            <a:r>
              <a:rPr lang="fr-CA" dirty="0"/>
              <a:t>DÉPENSES PERSONNELLES</a:t>
            </a:r>
          </a:p>
          <a:p>
            <a:pPr lvl="1"/>
            <a:endParaRPr lang="fr-CA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Environ 625$ par personne pour</a:t>
            </a:r>
          </a:p>
          <a:p>
            <a:endParaRPr lang="fr-CA" dirty="0"/>
          </a:p>
          <a:p>
            <a:pPr lvl="1"/>
            <a:r>
              <a:rPr lang="fr-CA" dirty="0"/>
              <a:t>7 nuits d’hébergement</a:t>
            </a:r>
          </a:p>
          <a:p>
            <a:pPr lvl="1"/>
            <a:r>
              <a:rPr lang="fr-CA" dirty="0"/>
              <a:t>7 petits déjeuners</a:t>
            </a:r>
          </a:p>
          <a:p>
            <a:pPr lvl="1"/>
            <a:r>
              <a:rPr lang="fr-CA" dirty="0"/>
              <a:t>6 soupers</a:t>
            </a:r>
          </a:p>
          <a:p>
            <a:pPr lvl="1"/>
            <a:r>
              <a:rPr lang="fr-CA" dirty="0"/>
              <a:t>Les activités du programme</a:t>
            </a:r>
          </a:p>
          <a:p>
            <a:pPr lvl="1">
              <a:buNone/>
            </a:pPr>
            <a:endParaRPr lang="fr-CA" dirty="0"/>
          </a:p>
          <a:p>
            <a:pPr lvl="1">
              <a:buNone/>
            </a:pPr>
            <a:r>
              <a:rPr lang="fr-CA" dirty="0"/>
              <a:t>Pas de suppléments pour les personnes seules lors du séjour en famille</a:t>
            </a:r>
          </a:p>
          <a:p>
            <a:pPr lvl="1"/>
            <a:endParaRPr lang="fr-CA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fr-CA" sz="2800" b="0" i="0" dirty="0">
              <a:solidFill>
                <a:srgbClr val="1D1D1D"/>
              </a:solidFill>
              <a:effectLst/>
            </a:endParaRPr>
          </a:p>
          <a:p>
            <a:pPr marL="109728" indent="0">
              <a:buNone/>
            </a:pPr>
            <a:endParaRPr lang="fr-CA" sz="2800" b="0" i="0" dirty="0">
              <a:solidFill>
                <a:srgbClr val="1D1D1D"/>
              </a:solidFill>
              <a:effectLst/>
            </a:endParaRPr>
          </a:p>
          <a:p>
            <a:r>
              <a:rPr lang="fr-CA" sz="2800" b="0" i="0" dirty="0">
                <a:solidFill>
                  <a:srgbClr val="1D1D1D"/>
                </a:solidFill>
                <a:effectLst/>
              </a:rPr>
              <a:t>Repas au restaurant</a:t>
            </a:r>
          </a:p>
          <a:p>
            <a:r>
              <a:rPr lang="fr-CA" sz="2800" dirty="0">
                <a:solidFill>
                  <a:srgbClr val="1D1D1D"/>
                </a:solidFill>
              </a:rPr>
              <a:t>C</a:t>
            </a:r>
            <a:r>
              <a:rPr lang="fr-CA" sz="2800" b="0" i="0" dirty="0">
                <a:solidFill>
                  <a:srgbClr val="1D1D1D"/>
                </a:solidFill>
                <a:effectLst/>
              </a:rPr>
              <a:t>onférences ou films portant sur les voyages</a:t>
            </a:r>
          </a:p>
          <a:p>
            <a:r>
              <a:rPr lang="fr-CA" sz="2800" dirty="0"/>
              <a:t>Café-rencontre</a:t>
            </a:r>
            <a:endParaRPr lang="fr-CA" sz="2800" b="0" i="0" dirty="0">
              <a:solidFill>
                <a:srgbClr val="1D1D1D"/>
              </a:solidFill>
              <a:effectLst/>
            </a:endParaRPr>
          </a:p>
          <a:p>
            <a:r>
              <a:rPr lang="fr-CA" sz="2800" dirty="0">
                <a:solidFill>
                  <a:srgbClr val="1D1D1D"/>
                </a:solidFill>
              </a:rPr>
              <a:t>R</a:t>
            </a:r>
            <a:r>
              <a:rPr lang="fr-CA" sz="2800" b="0" i="0" dirty="0">
                <a:solidFill>
                  <a:srgbClr val="1D1D1D"/>
                </a:solidFill>
                <a:effectLst/>
              </a:rPr>
              <a:t>epas de Noël</a:t>
            </a:r>
            <a:endParaRPr lang="fr-CA" sz="2800" dirty="0">
              <a:solidFill>
                <a:srgbClr val="1D1D1D"/>
              </a:solidFill>
            </a:endParaRPr>
          </a:p>
          <a:p>
            <a:r>
              <a:rPr lang="fr-CA" sz="2800" dirty="0">
                <a:solidFill>
                  <a:srgbClr val="1D1D1D"/>
                </a:solidFill>
              </a:rPr>
              <a:t>V</a:t>
            </a:r>
            <a:r>
              <a:rPr lang="fr-CA" sz="2800" b="0" i="0" dirty="0">
                <a:solidFill>
                  <a:srgbClr val="1D1D1D"/>
                </a:solidFill>
                <a:effectLst/>
              </a:rPr>
              <a:t>ins et fromages</a:t>
            </a:r>
          </a:p>
          <a:p>
            <a:r>
              <a:rPr lang="fr-CA" sz="2800" dirty="0">
                <a:solidFill>
                  <a:srgbClr val="1D1D1D"/>
                </a:solidFill>
              </a:rPr>
              <a:t>C</a:t>
            </a:r>
            <a:r>
              <a:rPr lang="fr-CA" sz="2800" i="0" dirty="0">
                <a:solidFill>
                  <a:srgbClr val="1D1D1D"/>
                </a:solidFill>
                <a:effectLst/>
              </a:rPr>
              <a:t>abane à sucre</a:t>
            </a:r>
          </a:p>
          <a:p>
            <a:r>
              <a:rPr lang="fr-CA" sz="2800" dirty="0">
                <a:solidFill>
                  <a:srgbClr val="1D1D1D"/>
                </a:solidFill>
              </a:rPr>
              <a:t>P</a:t>
            </a:r>
            <a:r>
              <a:rPr lang="fr-CA" sz="2800" b="0" i="0" dirty="0">
                <a:solidFill>
                  <a:srgbClr val="1D1D1D"/>
                </a:solidFill>
                <a:effectLst/>
              </a:rPr>
              <a:t>ique-nique</a:t>
            </a:r>
          </a:p>
          <a:p>
            <a:endParaRPr lang="fr-CA" sz="2800" b="0" i="0" dirty="0">
              <a:solidFill>
                <a:srgbClr val="1D1D1D"/>
              </a:solidFill>
              <a:effectLst/>
            </a:endParaRPr>
          </a:p>
          <a:p>
            <a:pPr marL="109728" indent="0">
              <a:buNone/>
            </a:pPr>
            <a:r>
              <a:rPr lang="fr-CA" sz="2800" dirty="0"/>
              <a:t>Une façon de se connaître, de créer des liens entre nous et de développer des amitiés ce qui est la raison d’être principale de FFI. </a:t>
            </a:r>
          </a:p>
          <a:p>
            <a:pPr marL="109728" indent="0">
              <a:buNone/>
            </a:pPr>
            <a:endParaRPr lang="fr-CA" sz="2800" b="0" i="0" dirty="0">
              <a:solidFill>
                <a:srgbClr val="1D1D1D"/>
              </a:solidFill>
              <a:effectLst/>
            </a:endParaRPr>
          </a:p>
          <a:p>
            <a:endParaRPr lang="fr-CA" sz="2800" dirty="0"/>
          </a:p>
          <a:p>
            <a:pPr marL="109728" indent="0">
              <a:buNone/>
            </a:pPr>
            <a:r>
              <a:rPr lang="fr-CA" sz="2800" b="1" dirty="0"/>
              <a:t> </a:t>
            </a:r>
          </a:p>
          <a:p>
            <a:pPr marL="109728" indent="0">
              <a:buNone/>
            </a:pPr>
            <a:r>
              <a:rPr lang="fr-CA" sz="2800" b="1" dirty="0"/>
              <a:t>  </a:t>
            </a:r>
            <a:endParaRPr lang="fr-CA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fr-CA" sz="4400" dirty="0"/>
            </a:br>
            <a:r>
              <a:rPr lang="fr-CA" sz="4400" dirty="0"/>
              <a:t>Activités sociales du club</a:t>
            </a:r>
            <a:br>
              <a:rPr lang="fr-CA" sz="4400" dirty="0"/>
            </a:br>
            <a:r>
              <a:rPr lang="fr-CA" sz="3600" dirty="0"/>
              <a:t>(exemples de la FARCC)</a:t>
            </a:r>
            <a:br>
              <a:rPr lang="fr-CA" sz="4400" dirty="0"/>
            </a:br>
            <a:endParaRPr lang="fr-CA" sz="3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88999023-9E7B-E6F8-AD27-8360144E5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farcc.ca ou </a:t>
            </a:r>
            <a:r>
              <a:rPr lang="fr-CA" dirty="0">
                <a:hlinkClick r:id="rId3"/>
              </a:rPr>
              <a:t>vprecrutement@hotmail.com</a:t>
            </a:r>
            <a:endParaRPr lang="fr-CA" dirty="0"/>
          </a:p>
          <a:p>
            <a:pPr marL="109728" indent="0">
              <a:buNone/>
            </a:pPr>
            <a:endParaRPr lang="fr-CA" dirty="0"/>
          </a:p>
          <a:p>
            <a:r>
              <a:rPr lang="fr-CA" dirty="0"/>
              <a:t>forceamitiequebec.ca</a:t>
            </a:r>
          </a:p>
          <a:p>
            <a:endParaRPr lang="fr-CA" dirty="0"/>
          </a:p>
          <a:p>
            <a:r>
              <a:rPr lang="fr-CA" dirty="0"/>
              <a:t>farsherbrooke.com ou </a:t>
            </a:r>
            <a:r>
              <a:rPr lang="fr-CA" b="0" i="0" dirty="0">
                <a:effectLst/>
                <a:latin typeface="Helvetica" panose="020B0604020202020204" pitchFamily="34" charset="0"/>
                <a:hlinkClick r:id="rId4" tooltip="Rédiger un courriel à farspresidence@gmail.com"/>
              </a:rPr>
              <a:t>farspresidence@gmail.com</a:t>
            </a:r>
            <a:endParaRPr lang="fr-CA" dirty="0"/>
          </a:p>
          <a:p>
            <a:endParaRPr lang="fr-CA" dirty="0"/>
          </a:p>
          <a:p>
            <a:r>
              <a:rPr lang="fr-CA" dirty="0"/>
              <a:t>forceamitiemontreal.ca ou </a:t>
            </a:r>
            <a:r>
              <a:rPr lang="fr-CA" b="0" i="0" dirty="0">
                <a:effectLst/>
                <a:latin typeface="Helvetica" panose="020B0604020202020204" pitchFamily="34" charset="0"/>
                <a:hlinkClick r:id="rId5" tooltip="Rédiger un courriel à info@forceamitiemontreal.ca"/>
              </a:rPr>
              <a:t>info@forceamitiemontreal.ca</a:t>
            </a:r>
            <a:endParaRPr lang="fr-CA" dirty="0"/>
          </a:p>
          <a:p>
            <a:endParaRPr lang="fr-CA" dirty="0"/>
          </a:p>
          <a:p>
            <a:pPr marL="109728" indent="0">
              <a:buNone/>
            </a:pPr>
            <a:endParaRPr lang="fr-CA" dirty="0"/>
          </a:p>
          <a:p>
            <a:pPr marL="109728" indent="0">
              <a:buNone/>
            </a:pPr>
            <a:endParaRPr lang="fr-CA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C8C5863-98D3-EBA1-C511-2C29C468C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br>
              <a:rPr lang="fr-CA" dirty="0"/>
            </a:br>
            <a:r>
              <a:rPr lang="fr-CA" dirty="0"/>
              <a:t>POUR </a:t>
            </a:r>
            <a:r>
              <a:rPr lang="fr-CA"/>
              <a:t>NOUS REJOINDRE</a:t>
            </a:r>
            <a:br>
              <a:rPr lang="fr-CA" dirty="0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56955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412AC9-7C02-F22A-E820-42C0509C0C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872207"/>
          </a:xfrm>
        </p:spPr>
        <p:txBody>
          <a:bodyPr/>
          <a:lstStyle/>
          <a:p>
            <a:pPr algn="ctr"/>
            <a:r>
              <a:rPr lang="fr-CA" dirty="0"/>
              <a:t>MERCI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22D0C80-8658-4293-252B-AB9CD868F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2708920"/>
            <a:ext cx="7772400" cy="2102391"/>
          </a:xfrm>
        </p:spPr>
        <p:txBody>
          <a:bodyPr>
            <a:normAutofit/>
          </a:bodyPr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40635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Organisation</a:t>
            </a:r>
          </a:p>
          <a:p>
            <a:pPr>
              <a:buNone/>
            </a:pPr>
            <a:r>
              <a:rPr lang="fr-CA" dirty="0"/>
              <a:t> </a:t>
            </a:r>
          </a:p>
          <a:p>
            <a:pPr lvl="1"/>
            <a:r>
              <a:rPr lang="fr-CA" dirty="0"/>
              <a:t>Culturelle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Internationale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À but non lucratif</a:t>
            </a:r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endParaRPr lang="fr-CA" dirty="0"/>
          </a:p>
          <a:p>
            <a:endParaRPr lang="fr-CA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CA" dirty="0" err="1"/>
              <a:t>Friendship</a:t>
            </a:r>
            <a:r>
              <a:rPr lang="fr-CA" dirty="0"/>
              <a:t> Force International</a:t>
            </a:r>
            <a:br>
              <a:rPr lang="fr-CA" dirty="0"/>
            </a:br>
            <a:r>
              <a:rPr lang="fr-CA" dirty="0"/>
              <a:t>(FFI)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196752"/>
            <a:ext cx="7416824" cy="5256584"/>
          </a:xfrm>
        </p:spPr>
        <p:txBody>
          <a:bodyPr>
            <a:normAutofit fontScale="70000" lnSpcReduction="20000"/>
          </a:bodyPr>
          <a:lstStyle/>
          <a:p>
            <a:pPr marL="109728" indent="0">
              <a:lnSpc>
                <a:spcPct val="80000"/>
              </a:lnSpc>
              <a:buNone/>
            </a:pPr>
            <a:endParaRPr lang="fr-CA" sz="2600" dirty="0"/>
          </a:p>
          <a:p>
            <a:pPr marL="109728" indent="0">
              <a:lnSpc>
                <a:spcPct val="80000"/>
              </a:lnSpc>
              <a:buNone/>
            </a:pPr>
            <a:endParaRPr lang="fr-CA" sz="2600" dirty="0"/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fr-CA" sz="2400" dirty="0"/>
              <a:t>Objectif : </a:t>
            </a:r>
          </a:p>
          <a:p>
            <a:pPr marL="0" lvl="1">
              <a:lnSpc>
                <a:spcPct val="120000"/>
              </a:lnSpc>
              <a:spcBef>
                <a:spcPts val="0"/>
              </a:spcBef>
            </a:pPr>
            <a:r>
              <a:rPr lang="fr-CA" sz="2400" dirty="0"/>
              <a:t>promouvoir la compréhension mutuelle au-delà  des barrières qui nous séparent.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fr-CA" sz="2400" dirty="0"/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fr-CA" sz="2400" dirty="0"/>
              <a:t>Moyen : </a:t>
            </a:r>
          </a:p>
          <a:p>
            <a:pPr marL="0" lvl="1">
              <a:lnSpc>
                <a:spcPct val="120000"/>
              </a:lnSpc>
              <a:spcBef>
                <a:spcPts val="0"/>
              </a:spcBef>
            </a:pPr>
            <a:r>
              <a:rPr lang="fr-CA" sz="2400" dirty="0"/>
              <a:t>en séjournant chez des gens dans leurs foyers, en accueillant des gens dans notre milieu et en créant des amitiés.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fr-CA" sz="2400" dirty="0"/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fr-CA" sz="2400" dirty="0"/>
              <a:t>Philosophie :</a:t>
            </a:r>
          </a:p>
          <a:p>
            <a:pPr marL="0" lvl="1">
              <a:lnSpc>
                <a:spcPct val="120000"/>
              </a:lnSpc>
              <a:spcBef>
                <a:spcPts val="0"/>
              </a:spcBef>
            </a:pPr>
            <a:r>
              <a:rPr lang="fr-CA" sz="2400" dirty="0"/>
              <a:t>Chaque amitié formée au-delà des barrières de nationalité, de langue, de religion ou de politique rend le monde meilleur.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fr-CA" sz="2400" dirty="0"/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fr-CA" sz="2400" dirty="0"/>
              <a:t>Vision : </a:t>
            </a:r>
          </a:p>
          <a:p>
            <a:pPr marL="0" lvl="1">
              <a:lnSpc>
                <a:spcPct val="120000"/>
              </a:lnSpc>
              <a:spcBef>
                <a:spcPts val="0"/>
              </a:spcBef>
            </a:pPr>
            <a:r>
              <a:rPr lang="fr-CA" sz="2400" dirty="0"/>
              <a:t>En rapprochant les habitants du monde, un ami à la fois, nous allons créer un monde d’amis qui deviendra un monde de paix.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fr-CA" dirty="0"/>
              <a:t>Organisation culturelle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04856" cy="936104"/>
          </a:xfrm>
        </p:spPr>
        <p:txBody>
          <a:bodyPr>
            <a:normAutofit fontScale="90000"/>
          </a:bodyPr>
          <a:lstStyle/>
          <a:p>
            <a:pPr algn="l"/>
            <a:r>
              <a:rPr lang="fr-CA" dirty="0"/>
              <a:t>Organisation internationale</a:t>
            </a: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685800" y="1196752"/>
            <a:ext cx="7772400" cy="468052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fr-CA" sz="1800" dirty="0"/>
              <a:t>Près de 300 clubs dans le monde</a:t>
            </a:r>
          </a:p>
          <a:p>
            <a:pPr algn="l">
              <a:spcBef>
                <a:spcPts val="0"/>
              </a:spcBef>
            </a:pPr>
            <a:endParaRPr lang="fr-CA" sz="1800" dirty="0"/>
          </a:p>
          <a:p>
            <a:pPr algn="l">
              <a:spcBef>
                <a:spcPts val="0"/>
              </a:spcBef>
            </a:pPr>
            <a:r>
              <a:rPr lang="fr-CA" sz="1800" dirty="0"/>
              <a:t>60 pays</a:t>
            </a:r>
          </a:p>
          <a:p>
            <a:pPr algn="l">
              <a:spcBef>
                <a:spcPts val="0"/>
              </a:spcBef>
            </a:pPr>
            <a:endParaRPr lang="fr-CA" sz="1800" dirty="0"/>
          </a:p>
          <a:p>
            <a:pPr algn="l">
              <a:spcBef>
                <a:spcPts val="0"/>
              </a:spcBef>
            </a:pPr>
            <a:r>
              <a:rPr lang="fr-CA" sz="1800" dirty="0"/>
              <a:t>Sur 6 continents</a:t>
            </a:r>
          </a:p>
          <a:p>
            <a:pPr algn="l">
              <a:spcBef>
                <a:spcPts val="0"/>
              </a:spcBef>
            </a:pPr>
            <a:endParaRPr lang="fr-CA" sz="1800" dirty="0"/>
          </a:p>
          <a:p>
            <a:pPr algn="l">
              <a:spcBef>
                <a:spcPts val="0"/>
              </a:spcBef>
            </a:pPr>
            <a:r>
              <a:rPr lang="fr-CA" sz="1800" dirty="0"/>
              <a:t>Environ 300 séjours </a:t>
            </a:r>
          </a:p>
          <a:p>
            <a:pPr algn="l">
              <a:spcBef>
                <a:spcPts val="0"/>
              </a:spcBef>
            </a:pPr>
            <a:r>
              <a:rPr lang="fr-CA" sz="1800" dirty="0"/>
              <a:t>annuellement</a:t>
            </a:r>
          </a:p>
          <a:p>
            <a:pPr algn="l">
              <a:spcBef>
                <a:spcPts val="0"/>
              </a:spcBef>
            </a:pPr>
            <a:endParaRPr lang="fr-CA" sz="1800" dirty="0"/>
          </a:p>
          <a:p>
            <a:pPr algn="l">
              <a:spcBef>
                <a:spcPts val="0"/>
              </a:spcBef>
            </a:pPr>
            <a:r>
              <a:rPr lang="fr-CA" sz="1800" dirty="0"/>
              <a:t>Participation de15,000 membres</a:t>
            </a:r>
          </a:p>
          <a:p>
            <a:pPr algn="l">
              <a:spcBef>
                <a:spcPts val="0"/>
              </a:spcBef>
            </a:pPr>
            <a:r>
              <a:rPr lang="fr-CA" sz="1800" dirty="0"/>
              <a:t>à chaque année </a:t>
            </a:r>
          </a:p>
          <a:p>
            <a:pPr algn="l">
              <a:spcBef>
                <a:spcPts val="0"/>
              </a:spcBef>
            </a:pPr>
            <a:r>
              <a:rPr lang="fr-CA" sz="1800" dirty="0"/>
              <a:t>lors d’un accueil ou d’un séjour</a:t>
            </a:r>
          </a:p>
          <a:p>
            <a:pPr algn="l">
              <a:spcBef>
                <a:spcPts val="0"/>
              </a:spcBef>
            </a:pPr>
            <a:endParaRPr lang="fr-CA" sz="1800" dirty="0"/>
          </a:p>
          <a:p>
            <a:pPr algn="l">
              <a:spcBef>
                <a:spcPts val="0"/>
              </a:spcBef>
            </a:pPr>
            <a:r>
              <a:rPr lang="fr-CA" sz="1800" dirty="0"/>
              <a:t>Siège social à Atlanta, aux États-Unis; fondé en 1977</a:t>
            </a:r>
          </a:p>
          <a:p>
            <a:pPr algn="l"/>
            <a:endParaRPr lang="fr-CA" sz="1800" dirty="0"/>
          </a:p>
          <a:p>
            <a:pPr algn="l"/>
            <a:endParaRPr lang="fr-CA" dirty="0"/>
          </a:p>
          <a:p>
            <a:pPr algn="l"/>
            <a:endParaRPr lang="fr-CA" dirty="0"/>
          </a:p>
          <a:p>
            <a:pPr algn="l"/>
            <a:endParaRPr lang="fr-CA" dirty="0"/>
          </a:p>
          <a:p>
            <a:endParaRPr lang="fr-CA" dirty="0"/>
          </a:p>
        </p:txBody>
      </p:sp>
      <p:pic>
        <p:nvPicPr>
          <p:cNvPr id="4" name="Picture Placeholder 6" descr="PowerPointhandswithmap.JPG"/>
          <p:cNvPicPr>
            <a:picLocks noChangeAspect="1"/>
          </p:cNvPicPr>
          <p:nvPr/>
        </p:nvPicPr>
        <p:blipFill>
          <a:blip r:embed="rId3" cstate="print"/>
          <a:srcRect l="10348" r="10348"/>
          <a:stretch>
            <a:fillRect/>
          </a:stretch>
        </p:blipFill>
        <p:spPr>
          <a:xfrm rot="420000">
            <a:off x="5166250" y="1679418"/>
            <a:ext cx="3369557" cy="28680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Financement: cotisations des membres, frais d’administration des séjours, dons et subventions</a:t>
            </a:r>
          </a:p>
          <a:p>
            <a:endParaRPr lang="fr-CA" dirty="0"/>
          </a:p>
          <a:p>
            <a:r>
              <a:rPr lang="fr-CA" dirty="0"/>
              <a:t>Pas une agence de voyage: club qui voyage et qui reçoit (généralement une quinzaine de personnes pour une semaine)</a:t>
            </a:r>
          </a:p>
          <a:p>
            <a:endParaRPr lang="fr-CA" dirty="0"/>
          </a:p>
          <a:p>
            <a:r>
              <a:rPr lang="fr-CA" dirty="0"/>
              <a:t>Nos visiteurs : Appelés des ambassadeurs (</a:t>
            </a:r>
            <a:r>
              <a:rPr lang="fr-CA" sz="2800" dirty="0"/>
              <a:t>représentent leur club et les valeurs de FFI)</a:t>
            </a:r>
            <a:endParaRPr lang="fr-CA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Organisation sans but lucratif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CA" sz="4500" dirty="0"/>
              <a:t>22 clubs au Canada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None/>
            </a:pPr>
            <a:endParaRPr lang="fr-CA" sz="4500" dirty="0"/>
          </a:p>
          <a:p>
            <a:pPr lvl="1">
              <a:lnSpc>
                <a:spcPct val="120000"/>
              </a:lnSpc>
              <a:spcBef>
                <a:spcPts val="0"/>
              </a:spcBef>
              <a:buNone/>
            </a:pPr>
            <a:r>
              <a:rPr lang="fr-CA" sz="4500" dirty="0"/>
              <a:t>	répartis dans 6 provinces: Québec, Ontario, Manitoba, Saskatchewan, Alberta, Colombie-Britannique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None/>
            </a:pPr>
            <a:endParaRPr lang="fr-CA" sz="4500" dirty="0"/>
          </a:p>
          <a:p>
            <a:pPr marL="365760" lvl="1" indent="-256032">
              <a:lnSpc>
                <a:spcPct val="120000"/>
              </a:lnSpc>
              <a:spcBef>
                <a:spcPts val="0"/>
              </a:spcBef>
              <a:buSzPct val="68000"/>
              <a:buFont typeface="Wingdings 3"/>
              <a:buChar char=""/>
            </a:pPr>
            <a:r>
              <a:rPr lang="fr-CA" sz="4500" dirty="0"/>
              <a:t>4 clubs francophones</a:t>
            </a:r>
          </a:p>
          <a:p>
            <a:pPr marL="603504" lvl="2" indent="-256032">
              <a:lnSpc>
                <a:spcPct val="120000"/>
              </a:lnSpc>
              <a:spcBef>
                <a:spcPts val="0"/>
              </a:spcBef>
              <a:buSzPct val="68000"/>
              <a:buNone/>
            </a:pPr>
            <a:r>
              <a:rPr lang="fr-CA" sz="4500" dirty="0"/>
              <a:t>   </a:t>
            </a:r>
          </a:p>
          <a:p>
            <a:pPr marL="603504" lvl="2" indent="-256032">
              <a:lnSpc>
                <a:spcPct val="120000"/>
              </a:lnSpc>
              <a:spcBef>
                <a:spcPts val="0"/>
              </a:spcBef>
              <a:buSzPct val="68000"/>
              <a:buNone/>
            </a:pPr>
            <a:r>
              <a:rPr lang="fr-CA" sz="4500" dirty="0"/>
              <a:t>	Sherbrooke</a:t>
            </a:r>
          </a:p>
          <a:p>
            <a:pPr marL="603504" lvl="2" indent="-256032">
              <a:lnSpc>
                <a:spcPct val="120000"/>
              </a:lnSpc>
              <a:spcBef>
                <a:spcPts val="0"/>
              </a:spcBef>
              <a:buSzPct val="68000"/>
              <a:buNone/>
            </a:pPr>
            <a:r>
              <a:rPr lang="fr-CA" sz="4500" dirty="0"/>
              <a:t>	Montréal</a:t>
            </a:r>
          </a:p>
          <a:p>
            <a:pPr marL="603504" lvl="2" indent="-256032">
              <a:lnSpc>
                <a:spcPct val="120000"/>
              </a:lnSpc>
              <a:spcBef>
                <a:spcPts val="0"/>
              </a:spcBef>
              <a:buSzPct val="68000"/>
              <a:buNone/>
            </a:pPr>
            <a:r>
              <a:rPr lang="fr-CA" sz="4500" dirty="0"/>
              <a:t>	Québec</a:t>
            </a:r>
          </a:p>
          <a:p>
            <a:pPr marL="603504" lvl="2" indent="-256032">
              <a:lnSpc>
                <a:spcPct val="120000"/>
              </a:lnSpc>
              <a:spcBef>
                <a:spcPts val="0"/>
              </a:spcBef>
              <a:buSzPct val="68000"/>
              <a:buNone/>
            </a:pPr>
            <a:r>
              <a:rPr lang="fr-CA" sz="4500" dirty="0"/>
              <a:t>	Région de la capitale canadienne </a:t>
            </a:r>
          </a:p>
          <a:p>
            <a:pPr marL="603504" lvl="2" indent="-256032">
              <a:lnSpc>
                <a:spcPct val="120000"/>
              </a:lnSpc>
              <a:spcBef>
                <a:spcPts val="0"/>
              </a:spcBef>
              <a:buSzPct val="68000"/>
              <a:buNone/>
            </a:pPr>
            <a:r>
              <a:rPr lang="fr-CA" sz="4500" dirty="0"/>
              <a:t>     (dessert la grande région Ottawa-Gatineau)</a:t>
            </a:r>
          </a:p>
          <a:p>
            <a:pPr marL="603504" lvl="2" indent="-256032">
              <a:lnSpc>
                <a:spcPct val="120000"/>
              </a:lnSpc>
              <a:spcBef>
                <a:spcPts val="0"/>
              </a:spcBef>
              <a:buSzPct val="68000"/>
              <a:buNone/>
            </a:pPr>
            <a:endParaRPr lang="fr-CA" sz="4500" dirty="0"/>
          </a:p>
          <a:p>
            <a:pPr marL="365760" lvl="1" indent="-256032">
              <a:lnSpc>
                <a:spcPct val="120000"/>
              </a:lnSpc>
              <a:spcBef>
                <a:spcPts val="0"/>
              </a:spcBef>
              <a:buSzPct val="68000"/>
              <a:buFont typeface="Wingdings 3"/>
              <a:buChar char=""/>
            </a:pPr>
            <a:endParaRPr lang="fr-CA" sz="4500" dirty="0"/>
          </a:p>
          <a:p>
            <a:pPr marL="365760" lvl="1" indent="-256032">
              <a:lnSpc>
                <a:spcPct val="120000"/>
              </a:lnSpc>
              <a:spcBef>
                <a:spcPts val="0"/>
              </a:spcBef>
              <a:buSzPct val="68000"/>
              <a:buFont typeface="Wingdings 3"/>
              <a:buChar char=""/>
            </a:pPr>
            <a:r>
              <a:rPr lang="fr-CA" sz="4500" dirty="0"/>
              <a:t>1 autre club dans la région Ottawa-Gatineau</a:t>
            </a:r>
          </a:p>
          <a:p>
            <a:pPr marL="603504" lvl="2" indent="-256032">
              <a:lnSpc>
                <a:spcPct val="120000"/>
              </a:lnSpc>
              <a:spcBef>
                <a:spcPts val="0"/>
              </a:spcBef>
              <a:buSzPct val="68000"/>
              <a:buNone/>
            </a:pPr>
            <a:r>
              <a:rPr lang="fr-CA" sz="4500" dirty="0"/>
              <a:t>	</a:t>
            </a:r>
          </a:p>
          <a:p>
            <a:pPr marL="603504" lvl="2" indent="-256032">
              <a:lnSpc>
                <a:spcPct val="120000"/>
              </a:lnSpc>
              <a:spcBef>
                <a:spcPts val="0"/>
              </a:spcBef>
              <a:buSzPct val="68000"/>
              <a:buNone/>
            </a:pPr>
            <a:r>
              <a:rPr lang="fr-CA" sz="4500" dirty="0"/>
              <a:t>	FF Ottawa (club anglophone)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fr-CA" sz="2800" dirty="0"/>
          </a:p>
          <a:p>
            <a:pPr lvl="1">
              <a:buNone/>
            </a:pPr>
            <a:r>
              <a:rPr lang="fr-CA" dirty="0"/>
              <a:t>	</a:t>
            </a:r>
          </a:p>
          <a:p>
            <a:pPr lvl="1">
              <a:buNone/>
            </a:pPr>
            <a:endParaRPr lang="fr-CA" dirty="0"/>
          </a:p>
          <a:p>
            <a:pPr lvl="1">
              <a:buNone/>
            </a:pPr>
            <a:endParaRPr lang="fr-CA" dirty="0"/>
          </a:p>
          <a:p>
            <a:pPr lvl="1">
              <a:buNone/>
            </a:pPr>
            <a:endParaRPr lang="fr-CA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Au Canada</a:t>
            </a:r>
          </a:p>
        </p:txBody>
      </p:sp>
      <p:pic>
        <p:nvPicPr>
          <p:cNvPr id="4" name="Image 3" descr="RÃ©sultats de recherche d'images pour Â«Â carte du canadaÂ Â»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708920"/>
            <a:ext cx="2535936" cy="2389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CA" cap="small" dirty="0"/>
              <a:t>Fonctionnement des clubs locaux</a:t>
            </a:r>
            <a:endParaRPr lang="fr-CA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AAD63A3-A434-6E56-0913-1A822BDFD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endParaRPr lang="fr-CA" sz="2800" dirty="0"/>
          </a:p>
          <a:p>
            <a:r>
              <a:rPr lang="fr-CA" sz="2800" dirty="0"/>
              <a:t>4 clubs francophones: Les activité internes (réunions, activités sociales, communications écrites) se déroulent en français mais bien sûr les séjours et les accueils nécessitent une compréhension minimale de l’anglais.</a:t>
            </a:r>
          </a:p>
          <a:p>
            <a:endParaRPr lang="fr-CA" sz="2800" dirty="0"/>
          </a:p>
          <a:p>
            <a:r>
              <a:rPr lang="fr-CA" sz="2800" dirty="0"/>
              <a:t>La majorité des membres sont retraités, certains sont préretraités. Cependant, il n’y a aucune restriction en fonction de l’âge en autant que les enfants soient accompagnés d’un parent. </a:t>
            </a:r>
          </a:p>
          <a:p>
            <a:pPr marL="109728" indent="0">
              <a:buNone/>
            </a:pPr>
            <a:endParaRPr lang="fr-CA" sz="2800" dirty="0"/>
          </a:p>
          <a:p>
            <a:r>
              <a:rPr lang="fr-CA" sz="2800" dirty="0"/>
              <a:t>Conseil d’administration : administrateurs élus parmi les membres. </a:t>
            </a:r>
          </a:p>
          <a:p>
            <a:endParaRPr lang="fr-CA" sz="2800" dirty="0"/>
          </a:p>
          <a:p>
            <a:r>
              <a:rPr lang="fr-CA" sz="2800" dirty="0"/>
              <a:t>Les clubs fonctionnent grâce à la participation bénévole des membres autant pour la gestion des affaires internes que pour l’organisation des accueils et des séjours. Il y a plusieurs façons de s’impliquer et de participer, selon nos forces, nos intérêts et nos disponibilités.</a:t>
            </a:r>
          </a:p>
          <a:p>
            <a:endParaRPr lang="fr-C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69A4830B-2267-6716-0475-6D7DA3C37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fr-CA" sz="2800" dirty="0"/>
              <a:t>Exemples de la FA Région de la capitale canadienne (FARCC)</a:t>
            </a:r>
          </a:p>
          <a:p>
            <a:pPr marL="109728" indent="0">
              <a:buNone/>
            </a:pPr>
            <a:endParaRPr lang="fr-CA" sz="2800" dirty="0"/>
          </a:p>
          <a:p>
            <a:pPr marL="109728" indent="0">
              <a:buNone/>
            </a:pPr>
            <a:r>
              <a:rPr lang="fr-CA" sz="2800" b="1" dirty="0"/>
              <a:t>Nos séjours</a:t>
            </a:r>
          </a:p>
          <a:p>
            <a:pPr marL="109728" indent="0">
              <a:buNone/>
            </a:pPr>
            <a:endParaRPr lang="fr-CA" sz="2800" dirty="0"/>
          </a:p>
          <a:p>
            <a:r>
              <a:rPr lang="fr-CA" sz="2800" dirty="0"/>
              <a:t>Afrique (Afrique du Sud, Tanzanie)</a:t>
            </a:r>
          </a:p>
          <a:p>
            <a:r>
              <a:rPr lang="fr-CA" sz="2800" dirty="0"/>
              <a:t>Asie (Japon, Chine, Mongolie)</a:t>
            </a:r>
          </a:p>
          <a:p>
            <a:r>
              <a:rPr lang="fr-CA" sz="2800" dirty="0"/>
              <a:t>Europe (Allemagne, Angleterre, Belgique)</a:t>
            </a:r>
          </a:p>
          <a:p>
            <a:r>
              <a:rPr lang="fr-CA" sz="2800" dirty="0"/>
              <a:t>Amérique (États-Unis, Mexique, Chili, Guadeloupe, Brésil, Costa Rica, Pérou, Canada)</a:t>
            </a:r>
          </a:p>
          <a:p>
            <a:r>
              <a:rPr lang="fr-CA" sz="2800" dirty="0"/>
              <a:t>Océanie (Australie, Nouvelle-Zélande)</a:t>
            </a:r>
          </a:p>
          <a:p>
            <a:endParaRPr lang="fr-CA" sz="2800" dirty="0"/>
          </a:p>
          <a:p>
            <a:pPr marL="109728" indent="0">
              <a:buNone/>
            </a:pPr>
            <a:r>
              <a:rPr lang="fr-CA" sz="2800" b="1" dirty="0"/>
              <a:t>Nos accueils</a:t>
            </a:r>
          </a:p>
          <a:p>
            <a:pPr marL="109728" indent="0">
              <a:buNone/>
            </a:pPr>
            <a:endParaRPr lang="fr-CA" sz="2800" dirty="0"/>
          </a:p>
          <a:p>
            <a:r>
              <a:rPr lang="fr-CA" sz="2800" dirty="0"/>
              <a:t>Amérique (États-Unis, Chili, Brésil, Mexique, Guadeloupe)</a:t>
            </a:r>
          </a:p>
          <a:p>
            <a:r>
              <a:rPr lang="fr-CA" sz="2800" dirty="0"/>
              <a:t>Europe (Allemagne, France, Belgique, Chypre, Géorgie)</a:t>
            </a:r>
          </a:p>
          <a:p>
            <a:r>
              <a:rPr lang="fr-CA" sz="2800" dirty="0"/>
              <a:t>Afrique (Afrique du Sud)</a:t>
            </a:r>
          </a:p>
          <a:p>
            <a:r>
              <a:rPr lang="fr-CA" sz="2800" dirty="0"/>
              <a:t>Océanie (Australie, Nouvelle-Zélande)   </a:t>
            </a:r>
          </a:p>
          <a:p>
            <a:r>
              <a:rPr lang="fr-CA" sz="2800" dirty="0"/>
              <a:t>Asie (Japon)</a:t>
            </a:r>
          </a:p>
        </p:txBody>
      </p:sp>
    </p:spTree>
    <p:extLst>
      <p:ext uri="{BB962C8B-B14F-4D97-AF65-F5344CB8AC3E}">
        <p14:creationId xmlns:p14="http://schemas.microsoft.com/office/powerpoint/2010/main" val="27812379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B84667AC48C04486834B284D2DFC14" ma:contentTypeVersion="15" ma:contentTypeDescription="Crée un document." ma:contentTypeScope="" ma:versionID="9faed0311b8587170fd73e9c45378811">
  <xsd:schema xmlns:xsd="http://www.w3.org/2001/XMLSchema" xmlns:xs="http://www.w3.org/2001/XMLSchema" xmlns:p="http://schemas.microsoft.com/office/2006/metadata/properties" xmlns:ns2="016a3a7e-668d-4d38-93d5-0959be4a9b0a" xmlns:ns3="54d01fd4-9416-407f-a393-dd7baf16e475" targetNamespace="http://schemas.microsoft.com/office/2006/metadata/properties" ma:root="true" ma:fieldsID="65a926475cf8b63b9f8dea2fa2898cf8" ns2:_="" ns3:_="">
    <xsd:import namespace="016a3a7e-668d-4d38-93d5-0959be4a9b0a"/>
    <xsd:import namespace="54d01fd4-9416-407f-a393-dd7baf16e4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6a3a7e-668d-4d38-93d5-0959be4a9b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alises d’images" ma:readOnly="false" ma:fieldId="{5cf76f15-5ced-4ddc-b409-7134ff3c332f}" ma:taxonomyMulti="true" ma:sspId="befc2dd3-b1c6-4e3a-bee9-7fd1957b78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d01fd4-9416-407f-a393-dd7baf16e47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5c91d84-01cc-47be-9ee5-49caa749fb04}" ma:internalName="TaxCatchAll" ma:showField="CatchAllData" ma:web="54d01fd4-9416-407f-a393-dd7baf16e4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16a3a7e-668d-4d38-93d5-0959be4a9b0a">
      <Terms xmlns="http://schemas.microsoft.com/office/infopath/2007/PartnerControls"/>
    </lcf76f155ced4ddcb4097134ff3c332f>
    <TaxCatchAll xmlns="54d01fd4-9416-407f-a393-dd7baf16e475" xsi:nil="true"/>
  </documentManagement>
</p:properties>
</file>

<file path=customXml/itemProps1.xml><?xml version="1.0" encoding="utf-8"?>
<ds:datastoreItem xmlns:ds="http://schemas.openxmlformats.org/officeDocument/2006/customXml" ds:itemID="{13AD7E14-FD70-438E-83F0-17C6BABA6359}"/>
</file>

<file path=customXml/itemProps2.xml><?xml version="1.0" encoding="utf-8"?>
<ds:datastoreItem xmlns:ds="http://schemas.openxmlformats.org/officeDocument/2006/customXml" ds:itemID="{812A32D4-E36B-4694-9737-23E697FC1A55}"/>
</file>

<file path=customXml/itemProps3.xml><?xml version="1.0" encoding="utf-8"?>
<ds:datastoreItem xmlns:ds="http://schemas.openxmlformats.org/officeDocument/2006/customXml" ds:itemID="{2E60ED6B-8281-4064-8CE3-D831A33E2B1C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8420</TotalTime>
  <Words>1450</Words>
  <Application>Microsoft Office PowerPoint</Application>
  <PresentationFormat>Affichage à l'écran (4:3)</PresentationFormat>
  <Paragraphs>293</Paragraphs>
  <Slides>25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5" baseType="lpstr">
      <vt:lpstr>Calibri</vt:lpstr>
      <vt:lpstr>Helvetica</vt:lpstr>
      <vt:lpstr>Lucida Sans Unicode</vt:lpstr>
      <vt:lpstr>Open Sans</vt:lpstr>
      <vt:lpstr>Times New Roman</vt:lpstr>
      <vt:lpstr>Verdana</vt:lpstr>
      <vt:lpstr>Wingdings</vt:lpstr>
      <vt:lpstr>Wingdings 2</vt:lpstr>
      <vt:lpstr>Wingdings 3</vt:lpstr>
      <vt:lpstr>Rotonde</vt:lpstr>
      <vt:lpstr>VOYAGER AUTREMENT </vt:lpstr>
      <vt:lpstr>Structure de la rencontre</vt:lpstr>
      <vt:lpstr>Friendship Force International (FFI)</vt:lpstr>
      <vt:lpstr>Organisation culturelle</vt:lpstr>
      <vt:lpstr>Organisation internationale</vt:lpstr>
      <vt:lpstr>Organisation sans but lucratif</vt:lpstr>
      <vt:lpstr>Au Canada</vt:lpstr>
      <vt:lpstr>Fonctionnement des clubs locaux</vt:lpstr>
      <vt:lpstr>Présentation PowerPoint</vt:lpstr>
      <vt:lpstr>Présentation PowerPoint</vt:lpstr>
      <vt:lpstr>Les accueils Rôle du comité organisateur</vt:lpstr>
      <vt:lpstr>EXEMPLE DE PROGRAMME POUR UN ACCUEIL (FARCC)</vt:lpstr>
      <vt:lpstr> Rôles lors d’un accueil </vt:lpstr>
      <vt:lpstr>ACCUEILS EN 2025</vt:lpstr>
      <vt:lpstr>Les séjours</vt:lpstr>
      <vt:lpstr>Exemple: Séjour en Mongolie, Juillet 2023 8 nuits à Oulan-Bator dans la capitale,  chez des membres de FF Mongolia.</vt:lpstr>
      <vt:lpstr>Présentation PowerPoint</vt:lpstr>
      <vt:lpstr>SÉJOURS en 2025</vt:lpstr>
      <vt:lpstr>Séjour 4 façons de voyager</vt:lpstr>
      <vt:lpstr>Coût*</vt:lpstr>
      <vt:lpstr>Présentation PowerPoint</vt:lpstr>
      <vt:lpstr>Présentation PowerPoint</vt:lpstr>
      <vt:lpstr> Activités sociales du club (exemples de la FARCC) </vt:lpstr>
      <vt:lpstr> POUR NOUS REJOINDRE </vt:lpstr>
      <vt:lpstr>MERCI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Force amitié de la région de Sherbrooke</dc:title>
  <dc:creator>Utilisateur</dc:creator>
  <cp:lastModifiedBy>Liane Dussault</cp:lastModifiedBy>
  <cp:revision>499</cp:revision>
  <cp:lastPrinted>2024-05-31T17:58:26Z</cp:lastPrinted>
  <dcterms:created xsi:type="dcterms:W3CDTF">2016-03-08T14:30:03Z</dcterms:created>
  <dcterms:modified xsi:type="dcterms:W3CDTF">2025-02-25T21:14:27Z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0x010100B1B84667AC48C04486834B284D2DFC14</vt:lpwstr>
  </property>
</Properties>
</file>