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6158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914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6023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8477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1782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4644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93616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662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585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073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752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8664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2469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33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750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11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E576F-7211-4DAA-821F-D74F9BD4D79A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E67A37A-23A4-44EB-B1AB-DA15C30965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432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5CD02-1763-221B-C923-D106B76A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93" y="0"/>
            <a:ext cx="12005883" cy="1796432"/>
          </a:xfrm>
        </p:spPr>
        <p:txBody>
          <a:bodyPr/>
          <a:lstStyle/>
          <a:p>
            <a:pPr algn="ctr"/>
            <a:r>
              <a:rPr lang="fr-CA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Présentation pour les aînés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DF5F9E-DF64-811B-AA4E-2EBF00E9B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09" y="3778981"/>
            <a:ext cx="12005883" cy="2945500"/>
          </a:xfrm>
        </p:spPr>
        <p:txBody>
          <a:bodyPr/>
          <a:lstStyle/>
          <a:p>
            <a:pPr algn="ctr"/>
            <a:r>
              <a:rPr lang="fr-CA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Projet </a:t>
            </a:r>
          </a:p>
          <a:p>
            <a:pPr algn="ctr"/>
            <a:r>
              <a:rPr lang="fr-CA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Réinsertion professionnelle pour les retraités, préretraités et </a:t>
            </a:r>
            <a:r>
              <a:rPr lang="fr-CA" sz="18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travailleurs expérimentés</a:t>
            </a:r>
          </a:p>
          <a:p>
            <a:pPr algn="ctr"/>
            <a:endParaRPr lang="fr-CA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fr-CA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885950"/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Denis Valiquette</a:t>
            </a:r>
          </a:p>
          <a:p>
            <a:pPr marL="1885950"/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Conseiller</a:t>
            </a:r>
            <a:endParaRPr lang="fr-CA" dirty="0">
              <a:solidFill>
                <a:srgbClr val="C00000"/>
              </a:solidFill>
            </a:endParaRPr>
          </a:p>
        </p:txBody>
      </p:sp>
      <p:pic>
        <p:nvPicPr>
          <p:cNvPr id="5" name="Image 4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F3B3CA9-91E3-CF91-F0D7-0597714AA0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101" y="1982545"/>
            <a:ext cx="3835119" cy="1232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809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5CD02-1763-221B-C923-D106B76A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93" y="-1"/>
            <a:ext cx="12005883" cy="2014917"/>
          </a:xfrm>
        </p:spPr>
        <p:txBody>
          <a:bodyPr>
            <a:normAutofit/>
          </a:bodyPr>
          <a:lstStyle/>
          <a:p>
            <a:pPr marL="1885950"/>
            <a:r>
              <a:rPr lang="fr-CA" sz="40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Stratégie de La Relance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DF5F9E-DF64-811B-AA4E-2EBF00E9B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09" y="1853076"/>
            <a:ext cx="12005883" cy="3924637"/>
          </a:xfrm>
        </p:spPr>
        <p:txBody>
          <a:bodyPr>
            <a:normAutofit/>
          </a:bodyPr>
          <a:lstStyle/>
          <a:p>
            <a:pPr marL="1974850" lvl="0">
              <a:lnSpc>
                <a:spcPct val="117000"/>
              </a:lnSpc>
            </a:pPr>
            <a:endParaRPr lang="fr-CA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419350" lvl="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Évaluation (1 heure) </a:t>
            </a:r>
          </a:p>
          <a:p>
            <a:pPr marL="2419350" lvl="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Exploration de carrière</a:t>
            </a:r>
          </a:p>
          <a:p>
            <a:pPr marL="2419350" lvl="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Programme Stratégie</a:t>
            </a:r>
          </a:p>
          <a:p>
            <a:pPr marL="241935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Club de recherche d’emploi</a:t>
            </a:r>
          </a:p>
          <a:p>
            <a:pPr marL="241935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Flexibilité</a:t>
            </a:r>
          </a:p>
          <a:p>
            <a:pPr marL="1974850" lvl="0">
              <a:lnSpc>
                <a:spcPct val="107000"/>
              </a:lnSpc>
            </a:pPr>
            <a:endParaRPr lang="fr-CA" sz="18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F3B3CA9-91E3-CF91-F0D7-0597714AA0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949" y="5989441"/>
            <a:ext cx="2157624" cy="6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723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5CD02-1763-221B-C923-D106B76A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93" y="-1"/>
            <a:ext cx="12005883" cy="2014917"/>
          </a:xfrm>
        </p:spPr>
        <p:txBody>
          <a:bodyPr>
            <a:normAutofit/>
          </a:bodyPr>
          <a:lstStyle/>
          <a:p>
            <a:pPr marL="1885950"/>
            <a:r>
              <a:rPr lang="fr-CA" sz="40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Marché de l’emploi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DF5F9E-DF64-811B-AA4E-2EBF00E9B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09" y="1853076"/>
            <a:ext cx="12005883" cy="3924637"/>
          </a:xfrm>
        </p:spPr>
        <p:txBody>
          <a:bodyPr>
            <a:normAutofit/>
          </a:bodyPr>
          <a:lstStyle/>
          <a:p>
            <a:pPr marL="1974850" lvl="0">
              <a:lnSpc>
                <a:spcPct val="117000"/>
              </a:lnSpc>
            </a:pPr>
            <a:endParaRPr lang="fr-CA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41935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Ouvert (20 %)</a:t>
            </a:r>
          </a:p>
          <a:p>
            <a:pPr marL="241935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Caché  (80%)</a:t>
            </a:r>
          </a:p>
          <a:p>
            <a:pPr marL="241935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Exemples</a:t>
            </a:r>
          </a:p>
          <a:p>
            <a:pPr marL="1974850" lvl="0">
              <a:lnSpc>
                <a:spcPct val="107000"/>
              </a:lnSpc>
            </a:pPr>
            <a:endParaRPr lang="fr-CA" sz="18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F3B3CA9-91E3-CF91-F0D7-0597714AA0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949" y="5989441"/>
            <a:ext cx="2157624" cy="6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002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5CD02-1763-221B-C923-D106B76A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93" y="-1"/>
            <a:ext cx="12005883" cy="2014917"/>
          </a:xfrm>
        </p:spPr>
        <p:txBody>
          <a:bodyPr>
            <a:normAutofit/>
          </a:bodyPr>
          <a:lstStyle/>
          <a:p>
            <a:pPr marL="1885950"/>
            <a:r>
              <a:rPr lang="fr-CA" sz="40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Première étape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DF5F9E-DF64-811B-AA4E-2EBF00E9B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09" y="1853076"/>
            <a:ext cx="12005883" cy="3924637"/>
          </a:xfrm>
        </p:spPr>
        <p:txBody>
          <a:bodyPr>
            <a:normAutofit/>
          </a:bodyPr>
          <a:lstStyle/>
          <a:p>
            <a:pPr marL="1974850" lvl="0">
              <a:lnSpc>
                <a:spcPct val="117000"/>
              </a:lnSpc>
            </a:pPr>
            <a:endParaRPr lang="fr-CA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419350" lvl="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Contact pour une évaluation</a:t>
            </a:r>
          </a:p>
          <a:p>
            <a:pPr marL="2419350" lvl="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Connaissance de nos programmes</a:t>
            </a:r>
          </a:p>
          <a:p>
            <a:pPr marL="2419350" lvl="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Décision</a:t>
            </a:r>
          </a:p>
          <a:p>
            <a:pPr marL="1974850">
              <a:lnSpc>
                <a:spcPct val="117000"/>
              </a:lnSpc>
            </a:pPr>
            <a:endParaRPr lang="fr-CA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974850" lvl="0">
              <a:lnSpc>
                <a:spcPct val="107000"/>
              </a:lnSpc>
            </a:pPr>
            <a:endParaRPr lang="fr-CA" sz="18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F3B3CA9-91E3-CF91-F0D7-0597714AA0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949" y="5989441"/>
            <a:ext cx="2157624" cy="6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598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5CD02-1763-221B-C923-D106B76A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93" y="-1"/>
            <a:ext cx="12005883" cy="2014917"/>
          </a:xfrm>
        </p:spPr>
        <p:txBody>
          <a:bodyPr>
            <a:normAutofit/>
          </a:bodyPr>
          <a:lstStyle/>
          <a:p>
            <a:pPr marL="1885950"/>
            <a:r>
              <a:rPr lang="fr-CA" sz="40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Contact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DF5F9E-DF64-811B-AA4E-2EBF00E9B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09" y="1853076"/>
            <a:ext cx="12005883" cy="3924637"/>
          </a:xfrm>
        </p:spPr>
        <p:txBody>
          <a:bodyPr>
            <a:normAutofit/>
          </a:bodyPr>
          <a:lstStyle/>
          <a:p>
            <a:pPr marL="1974850" lvl="0">
              <a:lnSpc>
                <a:spcPct val="117000"/>
              </a:lnSpc>
            </a:pPr>
            <a:endParaRPr lang="fr-CA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41935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Téléphone : 819-770-6444</a:t>
            </a:r>
          </a:p>
          <a:p>
            <a:pPr marL="241935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Site Internet : </a:t>
            </a:r>
            <a:r>
              <a:rPr lang="fr-CA" kern="100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larelance.ca </a:t>
            </a:r>
          </a:p>
          <a:p>
            <a:pPr marL="2419350" lvl="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endParaRPr lang="fr-CA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974850">
              <a:lnSpc>
                <a:spcPct val="117000"/>
              </a:lnSpc>
            </a:pPr>
            <a:endParaRPr lang="fr-CA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974850" lvl="0">
              <a:lnSpc>
                <a:spcPct val="107000"/>
              </a:lnSpc>
            </a:pPr>
            <a:endParaRPr lang="fr-CA" sz="18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F3B3CA9-91E3-CF91-F0D7-0597714AA0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949" y="5989441"/>
            <a:ext cx="2157624" cy="6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62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5CD02-1763-221B-C923-D106B76A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93" y="-1"/>
            <a:ext cx="12005883" cy="2014917"/>
          </a:xfrm>
        </p:spPr>
        <p:txBody>
          <a:bodyPr>
            <a:normAutofit/>
          </a:bodyPr>
          <a:lstStyle/>
          <a:p>
            <a:pPr marL="1885950"/>
            <a:r>
              <a:rPr lang="fr-CA" sz="40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La Relance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DF5F9E-DF64-811B-AA4E-2EBF00E9B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09" y="1836892"/>
            <a:ext cx="12005883" cy="4499171"/>
          </a:xfrm>
        </p:spPr>
        <p:txBody>
          <a:bodyPr/>
          <a:lstStyle/>
          <a:p>
            <a:pPr marL="2419350" lvl="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endParaRPr lang="fr-CA" sz="18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419350" lvl="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sz="18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Organisme à but non lucratif</a:t>
            </a:r>
          </a:p>
          <a:p>
            <a:pPr marL="2419350" lvl="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sz="18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 années</a:t>
            </a:r>
          </a:p>
          <a:p>
            <a:pPr marL="2419350" lvl="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sz="18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Réinsertion et réadaptation professionnelle</a:t>
            </a:r>
          </a:p>
          <a:p>
            <a:pPr marL="2419350" lvl="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sz="18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Gratuité des services et programmes</a:t>
            </a:r>
          </a:p>
          <a:p>
            <a:pPr marL="2419350" lvl="0" indent="-4445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fr-CA" sz="18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 bilingue</a:t>
            </a:r>
          </a:p>
          <a:p>
            <a:pPr algn="ctr"/>
            <a:endParaRPr lang="fr-CA" dirty="0">
              <a:solidFill>
                <a:srgbClr val="C00000"/>
              </a:solidFill>
            </a:endParaRPr>
          </a:p>
        </p:txBody>
      </p:sp>
      <p:pic>
        <p:nvPicPr>
          <p:cNvPr id="5" name="Image 4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F3B3CA9-91E3-CF91-F0D7-0597714AA0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949" y="5989441"/>
            <a:ext cx="2157624" cy="6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044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5CD02-1763-221B-C923-D106B76A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93" y="-1"/>
            <a:ext cx="12005883" cy="2014917"/>
          </a:xfrm>
        </p:spPr>
        <p:txBody>
          <a:bodyPr>
            <a:normAutofit/>
          </a:bodyPr>
          <a:lstStyle/>
          <a:p>
            <a:pPr marL="1885950"/>
            <a:r>
              <a:rPr lang="fr-CA" sz="40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Critères pour éligibilité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DF5F9E-DF64-811B-AA4E-2EBF00E9B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09" y="1877352"/>
            <a:ext cx="12005883" cy="4458711"/>
          </a:xfrm>
        </p:spPr>
        <p:txBody>
          <a:bodyPr/>
          <a:lstStyle/>
          <a:p>
            <a:pPr marL="2419350" lvl="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endParaRPr lang="fr-CA" sz="18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419350" lvl="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sz="18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Résident de l’Outaouais</a:t>
            </a:r>
          </a:p>
          <a:p>
            <a:pPr marL="2419350" lvl="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Âgé de plus de 50 ans</a:t>
            </a:r>
          </a:p>
          <a:p>
            <a:pPr marL="2419350" lvl="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sz="18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Désireux d’exploiter le marché de l’emploi</a:t>
            </a:r>
          </a:p>
          <a:p>
            <a:pPr algn="ctr"/>
            <a:endParaRPr lang="fr-CA" dirty="0">
              <a:solidFill>
                <a:srgbClr val="C00000"/>
              </a:solidFill>
            </a:endParaRPr>
          </a:p>
        </p:txBody>
      </p:sp>
      <p:pic>
        <p:nvPicPr>
          <p:cNvPr id="5" name="Image 4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F3B3CA9-91E3-CF91-F0D7-0597714AA0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949" y="5989441"/>
            <a:ext cx="2157624" cy="6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454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5CD02-1763-221B-C923-D106B76A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93" y="-1"/>
            <a:ext cx="12005883" cy="2014917"/>
          </a:xfrm>
        </p:spPr>
        <p:txBody>
          <a:bodyPr>
            <a:normAutofit/>
          </a:bodyPr>
          <a:lstStyle/>
          <a:p>
            <a:pPr marL="1885950"/>
            <a:r>
              <a:rPr lang="fr-CA" sz="40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Statistiques Canada 2023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DF5F9E-DF64-811B-AA4E-2EBF00E9B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09" y="1869260"/>
            <a:ext cx="12005883" cy="4466803"/>
          </a:xfrm>
        </p:spPr>
        <p:txBody>
          <a:bodyPr/>
          <a:lstStyle/>
          <a:p>
            <a:pPr marL="2419350" lvl="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endParaRPr lang="fr-CA" sz="18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419350" lvl="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sz="18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55 % (55-80 ans) désirent un emploi à temps partiel</a:t>
            </a:r>
          </a:p>
        </p:txBody>
      </p:sp>
      <p:pic>
        <p:nvPicPr>
          <p:cNvPr id="5" name="Image 4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F3B3CA9-91E3-CF91-F0D7-0597714AA0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949" y="5989441"/>
            <a:ext cx="2157624" cy="6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938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5CD02-1763-221B-C923-D106B76A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93" y="-1"/>
            <a:ext cx="12005883" cy="2014917"/>
          </a:xfrm>
        </p:spPr>
        <p:txBody>
          <a:bodyPr>
            <a:normAutofit/>
          </a:bodyPr>
          <a:lstStyle/>
          <a:p>
            <a:pPr marL="1885950"/>
            <a:r>
              <a:rPr lang="fr-CA" sz="40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Institut de la statistique du Québec - Heures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DF5F9E-DF64-811B-AA4E-2EBF00E9B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09" y="1861168"/>
            <a:ext cx="12005883" cy="4474895"/>
          </a:xfrm>
        </p:spPr>
        <p:txBody>
          <a:bodyPr/>
          <a:lstStyle/>
          <a:p>
            <a:pPr marL="241935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endParaRPr lang="fr-CA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41935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Groupe (55-59 ans) =  36,8 heures</a:t>
            </a:r>
          </a:p>
          <a:p>
            <a:pPr marL="241935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Groupe (60-64 ans) =  34,0 heures</a:t>
            </a:r>
          </a:p>
          <a:p>
            <a:pPr marL="241935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Groupe (65 ans +) =  29,4 heures</a:t>
            </a:r>
          </a:p>
          <a:p>
            <a:pPr marL="1974850" lvl="0">
              <a:lnSpc>
                <a:spcPct val="107000"/>
              </a:lnSpc>
            </a:pPr>
            <a:endParaRPr lang="fr-CA" sz="18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F3B3CA9-91E3-CF91-F0D7-0597714AA0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949" y="5989441"/>
            <a:ext cx="2157624" cy="6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80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5CD02-1763-221B-C923-D106B76A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93" y="-1"/>
            <a:ext cx="12005883" cy="2014917"/>
          </a:xfrm>
        </p:spPr>
        <p:txBody>
          <a:bodyPr>
            <a:normAutofit/>
          </a:bodyPr>
          <a:lstStyle/>
          <a:p>
            <a:pPr marL="1885950"/>
            <a:r>
              <a:rPr lang="fr-CA" sz="40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Institut de la statistique du Québec - Salaire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DF5F9E-DF64-811B-AA4E-2EBF00E9B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09" y="1869260"/>
            <a:ext cx="12005883" cy="4466803"/>
          </a:xfrm>
        </p:spPr>
        <p:txBody>
          <a:bodyPr/>
          <a:lstStyle/>
          <a:p>
            <a:pPr marL="2419350" lvl="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endParaRPr lang="fr-CA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419350" lvl="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Groupe  ( 60-64 ans ) =  homme (1 080,00 $)  </a:t>
            </a:r>
          </a:p>
          <a:p>
            <a:pPr marL="4394200" lvl="0">
              <a:lnSpc>
                <a:spcPct val="107000"/>
              </a:lnSpc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= femme (805,00 $)</a:t>
            </a:r>
          </a:p>
          <a:p>
            <a:pPr marL="4394200" lvl="0">
              <a:lnSpc>
                <a:spcPct val="107000"/>
              </a:lnSpc>
            </a:pPr>
            <a:endParaRPr lang="fr-CA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419350" lvl="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Groupe ( 65 ans + ) =  homme (855,00 $)</a:t>
            </a:r>
          </a:p>
          <a:p>
            <a:pPr marL="4216400">
              <a:lnSpc>
                <a:spcPct val="107000"/>
              </a:lnSpc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= femme (635,00 $)</a:t>
            </a:r>
          </a:p>
          <a:p>
            <a:pPr marL="1974850" lvl="0">
              <a:lnSpc>
                <a:spcPct val="107000"/>
              </a:lnSpc>
            </a:pPr>
            <a:endParaRPr lang="fr-CA" sz="18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F3B3CA9-91E3-CF91-F0D7-0597714AA0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949" y="5989441"/>
            <a:ext cx="2157624" cy="6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29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5CD02-1763-221B-C923-D106B76A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93" y="-1"/>
            <a:ext cx="12005883" cy="2014917"/>
          </a:xfrm>
        </p:spPr>
        <p:txBody>
          <a:bodyPr>
            <a:normAutofit/>
          </a:bodyPr>
          <a:lstStyle/>
          <a:p>
            <a:pPr marL="1885950"/>
            <a:r>
              <a:rPr lang="fr-CA" sz="40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Motivations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DF5F9E-DF64-811B-AA4E-2EBF00E9B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09" y="1844984"/>
            <a:ext cx="12005883" cy="3932729"/>
          </a:xfrm>
        </p:spPr>
        <p:txBody>
          <a:bodyPr/>
          <a:lstStyle/>
          <a:p>
            <a:pPr marL="1974850" lvl="0">
              <a:lnSpc>
                <a:spcPct val="107000"/>
              </a:lnSpc>
            </a:pPr>
            <a:endParaRPr lang="fr-CA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419350" lvl="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Finance</a:t>
            </a:r>
          </a:p>
          <a:p>
            <a:pPr marL="241935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Désir de productivité</a:t>
            </a:r>
          </a:p>
          <a:p>
            <a:pPr marL="241935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Solitude (santé mentale)</a:t>
            </a:r>
          </a:p>
          <a:p>
            <a:pPr marL="241935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Vie sociale (collègues et clients)</a:t>
            </a:r>
          </a:p>
          <a:p>
            <a:pPr marL="241935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Défis</a:t>
            </a:r>
          </a:p>
          <a:p>
            <a:pPr marL="2419350" indent="-4445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Désir de fournir de l’aide </a:t>
            </a:r>
          </a:p>
          <a:p>
            <a:pPr marL="1974850" lvl="0">
              <a:lnSpc>
                <a:spcPct val="107000"/>
              </a:lnSpc>
            </a:pPr>
            <a:endParaRPr lang="fr-CA" sz="18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F3B3CA9-91E3-CF91-F0D7-0597714AA0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949" y="5989441"/>
            <a:ext cx="2157624" cy="6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972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5CD02-1763-221B-C923-D106B76A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93" y="-1"/>
            <a:ext cx="12005883" cy="2014917"/>
          </a:xfrm>
        </p:spPr>
        <p:txBody>
          <a:bodyPr>
            <a:normAutofit/>
          </a:bodyPr>
          <a:lstStyle/>
          <a:p>
            <a:pPr marL="1885950"/>
            <a:r>
              <a:rPr lang="fr-CA" sz="40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Craintes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DF5F9E-DF64-811B-AA4E-2EBF00E9B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09" y="1853076"/>
            <a:ext cx="12005883" cy="3924637"/>
          </a:xfrm>
        </p:spPr>
        <p:txBody>
          <a:bodyPr>
            <a:normAutofit/>
          </a:bodyPr>
          <a:lstStyle/>
          <a:p>
            <a:pPr marL="2419350" lvl="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endParaRPr lang="fr-CA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419350" lvl="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Environnement de travail (anxiété)</a:t>
            </a:r>
          </a:p>
          <a:p>
            <a:pPr marL="2419350" lvl="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Informatique</a:t>
            </a:r>
          </a:p>
          <a:p>
            <a:pPr marL="2419350" lvl="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Peur de production inadéquate</a:t>
            </a:r>
          </a:p>
          <a:p>
            <a:pPr marL="2419350" lvl="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Santé</a:t>
            </a:r>
          </a:p>
          <a:p>
            <a:pPr marL="2419350" lvl="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Recherche d’emploi 2023</a:t>
            </a:r>
          </a:p>
          <a:p>
            <a:pPr marL="1974850" lvl="0">
              <a:lnSpc>
                <a:spcPct val="107000"/>
              </a:lnSpc>
            </a:pPr>
            <a:endParaRPr lang="fr-CA" sz="18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F3B3CA9-91E3-CF91-F0D7-0597714AA0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949" y="5989441"/>
            <a:ext cx="2157624" cy="6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97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5CD02-1763-221B-C923-D106B76A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93" y="-1"/>
            <a:ext cx="12005883" cy="2014917"/>
          </a:xfrm>
        </p:spPr>
        <p:txBody>
          <a:bodyPr>
            <a:normAutofit/>
          </a:bodyPr>
          <a:lstStyle/>
          <a:p>
            <a:pPr marL="1885950"/>
            <a:r>
              <a:rPr lang="fr-CA" sz="40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Employeurs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DF5F9E-DF64-811B-AA4E-2EBF00E9B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09" y="1853076"/>
            <a:ext cx="12005883" cy="3924637"/>
          </a:xfrm>
        </p:spPr>
        <p:txBody>
          <a:bodyPr>
            <a:normAutofit/>
          </a:bodyPr>
          <a:lstStyle/>
          <a:p>
            <a:pPr marL="1974850" lvl="0">
              <a:lnSpc>
                <a:spcPct val="117000"/>
              </a:lnSpc>
            </a:pPr>
            <a:endParaRPr lang="fr-CA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41935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Désir de production</a:t>
            </a:r>
          </a:p>
          <a:p>
            <a:pPr marL="241935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Mentor</a:t>
            </a:r>
          </a:p>
          <a:p>
            <a:pPr marL="241935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Système D</a:t>
            </a:r>
          </a:p>
          <a:p>
            <a:pPr marL="2419350" indent="-444500"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fr-CA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Syndrome du lundi</a:t>
            </a:r>
          </a:p>
          <a:p>
            <a:pPr marL="1974850" lvl="0">
              <a:lnSpc>
                <a:spcPct val="107000"/>
              </a:lnSpc>
            </a:pPr>
            <a:endParaRPr lang="fr-CA" sz="18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F3B3CA9-91E3-CF91-F0D7-0597714AA0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949" y="5989441"/>
            <a:ext cx="2157624" cy="6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173147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B84667AC48C04486834B284D2DFC14" ma:contentTypeVersion="14" ma:contentTypeDescription="Crée un document." ma:contentTypeScope="" ma:versionID="270ec470a137070285e9270deaed88a2">
  <xsd:schema xmlns:xsd="http://www.w3.org/2001/XMLSchema" xmlns:xs="http://www.w3.org/2001/XMLSchema" xmlns:p="http://schemas.microsoft.com/office/2006/metadata/properties" xmlns:ns2="016a3a7e-668d-4d38-93d5-0959be4a9b0a" xmlns:ns3="54d01fd4-9416-407f-a393-dd7baf16e475" targetNamespace="http://schemas.microsoft.com/office/2006/metadata/properties" ma:root="true" ma:fieldsID="841d43c6c2816784d8357f30198ffdea" ns2:_="" ns3:_="">
    <xsd:import namespace="016a3a7e-668d-4d38-93d5-0959be4a9b0a"/>
    <xsd:import namespace="54d01fd4-9416-407f-a393-dd7baf16e4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6a3a7e-668d-4d38-93d5-0959be4a9b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befc2dd3-b1c6-4e3a-bee9-7fd1957b78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01fd4-9416-407f-a393-dd7baf16e475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5c91d84-01cc-47be-9ee5-49caa749fb04}" ma:internalName="TaxCatchAll" ma:showField="CatchAllData" ma:web="54d01fd4-9416-407f-a393-dd7baf16e4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5A5AAD-5270-44C2-8E1E-AB8FEFE2C745}"/>
</file>

<file path=customXml/itemProps2.xml><?xml version="1.0" encoding="utf-8"?>
<ds:datastoreItem xmlns:ds="http://schemas.openxmlformats.org/officeDocument/2006/customXml" ds:itemID="{90A87C8B-227F-4D34-B118-61C9B3FFA735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298</TotalTime>
  <Words>245</Words>
  <Application>Microsoft Office PowerPoint</Application>
  <PresentationFormat>Grand écran</PresentationFormat>
  <Paragraphs>77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Wingdings</vt:lpstr>
      <vt:lpstr>Wingdings 3</vt:lpstr>
      <vt:lpstr>Brin</vt:lpstr>
      <vt:lpstr>Présentation pour les aînés</vt:lpstr>
      <vt:lpstr>La Relance</vt:lpstr>
      <vt:lpstr>Critères pour éligibilité</vt:lpstr>
      <vt:lpstr>Statistiques Canada 2023</vt:lpstr>
      <vt:lpstr>Institut de la statistique du Québec - Heures</vt:lpstr>
      <vt:lpstr>Institut de la statistique du Québec - Salaire</vt:lpstr>
      <vt:lpstr>Motivations</vt:lpstr>
      <vt:lpstr>Craintes</vt:lpstr>
      <vt:lpstr>Employeurs</vt:lpstr>
      <vt:lpstr>Stratégie de La Relance</vt:lpstr>
      <vt:lpstr>Marché de l’emploi</vt:lpstr>
      <vt:lpstr>Première étape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pour les aînés</dc:title>
  <dc:creator>Fabienne Roux-Bühl</dc:creator>
  <cp:lastModifiedBy>Denis Valiquette</cp:lastModifiedBy>
  <cp:revision>14</cp:revision>
  <dcterms:created xsi:type="dcterms:W3CDTF">2023-08-23T15:21:13Z</dcterms:created>
  <dcterms:modified xsi:type="dcterms:W3CDTF">2023-08-24T17:38:51Z</dcterms:modified>
</cp:coreProperties>
</file>