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702" r:id="rId2"/>
  </p:sldMasterIdLst>
  <p:notesMasterIdLst>
    <p:notesMasterId r:id="rId29"/>
  </p:notesMasterIdLst>
  <p:sldIdLst>
    <p:sldId id="256" r:id="rId3"/>
    <p:sldId id="257" r:id="rId4"/>
    <p:sldId id="258" r:id="rId5"/>
    <p:sldId id="259" r:id="rId6"/>
    <p:sldId id="260" r:id="rId7"/>
    <p:sldId id="263" r:id="rId8"/>
    <p:sldId id="264" r:id="rId9"/>
    <p:sldId id="265" r:id="rId10"/>
    <p:sldId id="284" r:id="rId11"/>
    <p:sldId id="273" r:id="rId12"/>
    <p:sldId id="274" r:id="rId13"/>
    <p:sldId id="275" r:id="rId14"/>
    <p:sldId id="276" r:id="rId15"/>
    <p:sldId id="277" r:id="rId16"/>
    <p:sldId id="278" r:id="rId17"/>
    <p:sldId id="279" r:id="rId18"/>
    <p:sldId id="280" r:id="rId19"/>
    <p:sldId id="268" r:id="rId20"/>
    <p:sldId id="271" r:id="rId21"/>
    <p:sldId id="297" r:id="rId22"/>
    <p:sldId id="291" r:id="rId23"/>
    <p:sldId id="292" r:id="rId24"/>
    <p:sldId id="293" r:id="rId25"/>
    <p:sldId id="298" r:id="rId26"/>
    <p:sldId id="283" r:id="rId27"/>
    <p:sldId id="26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2" d="100"/>
          <a:sy n="52" d="100"/>
        </p:scale>
        <p:origin x="1700" y="26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49" d="100"/>
          <a:sy n="49" d="100"/>
        </p:scale>
        <p:origin x="2740" y="4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13E28-FFA6-F84A-BDD4-3E2393C9CD76}" type="datetimeFigureOut">
              <a:rPr lang="en-US" smtClean="0"/>
              <a:t>4/29/2025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97CE3-BF94-5546-9EA1-C7668DF24E4C}" type="slidenum">
              <a:rPr lang="en-US" smtClean="0"/>
              <a:t>‹#›</a:t>
            </a:fld>
            <a:endParaRPr lang="en-US"/>
          </a:p>
        </p:txBody>
      </p:sp>
    </p:spTree>
    <p:extLst>
      <p:ext uri="{BB962C8B-B14F-4D97-AF65-F5344CB8AC3E}">
        <p14:creationId xmlns:p14="http://schemas.microsoft.com/office/powerpoint/2010/main" val="33053766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9F97CE3-BF94-5546-9EA1-C7668DF24E4C}" type="slidenum">
              <a:rPr lang="en-US" smtClean="0"/>
              <a:t>1</a:t>
            </a:fld>
            <a:endParaRPr lang="en-US"/>
          </a:p>
        </p:txBody>
      </p:sp>
    </p:spTree>
    <p:extLst>
      <p:ext uri="{BB962C8B-B14F-4D97-AF65-F5344CB8AC3E}">
        <p14:creationId xmlns:p14="http://schemas.microsoft.com/office/powerpoint/2010/main" val="426623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ED1E6-6F8B-3503-69CB-2E553881B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052A9-2CAF-875B-9CF9-F37AA15CF42D}"/>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9AB1E82E-553E-D506-84FF-22FC60BD4D11}"/>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71D4F4C-C923-D7F4-8008-04BF9A0AEE07}"/>
              </a:ext>
            </a:extLst>
          </p:cNvPr>
          <p:cNvSpPr>
            <a:spLocks noGrp="1"/>
          </p:cNvSpPr>
          <p:nvPr>
            <p:ph type="sldNum" sz="quarter" idx="5"/>
          </p:nvPr>
        </p:nvSpPr>
        <p:spPr/>
        <p:txBody>
          <a:bodyPr/>
          <a:lstStyle/>
          <a:p>
            <a:fld id="{6BB98AFB-CB0D-4DFE-87B9-B4B0D0DE73CD}" type="slidenum">
              <a:rPr lang="en-CA" smtClean="0">
                <a:solidFill>
                  <a:prstClr val="black"/>
                </a:solidFill>
                <a:latin typeface="Calibri"/>
              </a:rPr>
              <a:pPr/>
              <a:t>16</a:t>
            </a:fld>
            <a:endParaRPr lang="en-CA" dirty="0">
              <a:solidFill>
                <a:prstClr val="black"/>
              </a:solidFill>
              <a:latin typeface="Calibri"/>
            </a:endParaRPr>
          </a:p>
        </p:txBody>
      </p:sp>
    </p:spTree>
    <p:extLst>
      <p:ext uri="{BB962C8B-B14F-4D97-AF65-F5344CB8AC3E}">
        <p14:creationId xmlns:p14="http://schemas.microsoft.com/office/powerpoint/2010/main" val="735198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F97CE3-BF94-5546-9EA1-C7668DF24E4C}" type="slidenum">
              <a:rPr lang="en-US" smtClean="0"/>
              <a:t>17</a:t>
            </a:fld>
            <a:endParaRPr lang="en-US"/>
          </a:p>
        </p:txBody>
      </p:sp>
    </p:spTree>
    <p:extLst>
      <p:ext uri="{BB962C8B-B14F-4D97-AF65-F5344CB8AC3E}">
        <p14:creationId xmlns:p14="http://schemas.microsoft.com/office/powerpoint/2010/main" val="60726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F97CE3-BF94-5546-9EA1-C7668DF24E4C}" type="slidenum">
              <a:rPr lang="en-US" smtClean="0"/>
              <a:t>18</a:t>
            </a:fld>
            <a:endParaRPr lang="en-US"/>
          </a:p>
        </p:txBody>
      </p:sp>
    </p:spTree>
    <p:extLst>
      <p:ext uri="{BB962C8B-B14F-4D97-AF65-F5344CB8AC3E}">
        <p14:creationId xmlns:p14="http://schemas.microsoft.com/office/powerpoint/2010/main" val="2354932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Update continued.</a:t>
            </a:r>
          </a:p>
        </p:txBody>
      </p:sp>
      <p:sp>
        <p:nvSpPr>
          <p:cNvPr id="4" name="Slide Number Placeholder 3"/>
          <p:cNvSpPr>
            <a:spLocks noGrp="1"/>
          </p:cNvSpPr>
          <p:nvPr>
            <p:ph type="sldNum" sz="quarter" idx="10"/>
          </p:nvPr>
        </p:nvSpPr>
        <p:spPr/>
        <p:txBody>
          <a:bodyPr/>
          <a:lstStyle/>
          <a:p>
            <a:fld id="{D9F97CE3-BF94-5546-9EA1-C7668DF24E4C}" type="slidenum">
              <a:rPr lang="en-US" smtClean="0"/>
              <a:t>19</a:t>
            </a:fld>
            <a:endParaRPr lang="en-US"/>
          </a:p>
        </p:txBody>
      </p:sp>
    </p:spTree>
    <p:extLst>
      <p:ext uri="{BB962C8B-B14F-4D97-AF65-F5344CB8AC3E}">
        <p14:creationId xmlns:p14="http://schemas.microsoft.com/office/powerpoint/2010/main" val="1651035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F97CE3-BF94-5546-9EA1-C7668DF24E4C}" type="slidenum">
              <a:rPr lang="en-US" smtClean="0"/>
              <a:t>20</a:t>
            </a:fld>
            <a:endParaRPr lang="en-US"/>
          </a:p>
        </p:txBody>
      </p:sp>
    </p:spTree>
    <p:extLst>
      <p:ext uri="{BB962C8B-B14F-4D97-AF65-F5344CB8AC3E}">
        <p14:creationId xmlns:p14="http://schemas.microsoft.com/office/powerpoint/2010/main" val="596809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A notice of the proposed changes to the Branch By-Laws was provided to members by email on March 20, 2025. This notice advised of the following: </a:t>
            </a:r>
            <a:r>
              <a:rPr lang="en-US" sz="1800" i="1" dirty="0"/>
              <a:t>At meetings of the Ottawa Valley Branch Executive (January 28, 2025 and February 18, 2025) and in accordance with 10.2 of the Ottawa Valley Branch by-laws, the Executive approved the following proposed changes to the Branch by-laws subject to approval of members via a vote at the Branch AGM.</a:t>
            </a:r>
          </a:p>
          <a:p>
            <a:endParaRPr lang="en-US" dirty="0"/>
          </a:p>
        </p:txBody>
      </p:sp>
      <p:sp>
        <p:nvSpPr>
          <p:cNvPr id="4" name="Slide Number Placeholder 3"/>
          <p:cNvSpPr>
            <a:spLocks noGrp="1"/>
          </p:cNvSpPr>
          <p:nvPr>
            <p:ph type="sldNum" sz="quarter" idx="10"/>
          </p:nvPr>
        </p:nvSpPr>
        <p:spPr/>
        <p:txBody>
          <a:bodyPr/>
          <a:lstStyle/>
          <a:p>
            <a:fld id="{D9F97CE3-BF94-5546-9EA1-C7668DF24E4C}" type="slidenum">
              <a:rPr lang="en-US" smtClean="0"/>
              <a:t>21</a:t>
            </a:fld>
            <a:endParaRPr lang="en-US"/>
          </a:p>
        </p:txBody>
      </p:sp>
    </p:spTree>
    <p:extLst>
      <p:ext uri="{BB962C8B-B14F-4D97-AF65-F5344CB8AC3E}">
        <p14:creationId xmlns:p14="http://schemas.microsoft.com/office/powerpoint/2010/main" val="707002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F97CE3-BF94-5546-9EA1-C7668DF24E4C}" type="slidenum">
              <a:rPr lang="en-US" smtClean="0"/>
              <a:t>22</a:t>
            </a:fld>
            <a:endParaRPr lang="en-US"/>
          </a:p>
        </p:txBody>
      </p:sp>
    </p:spTree>
    <p:extLst>
      <p:ext uri="{BB962C8B-B14F-4D97-AF65-F5344CB8AC3E}">
        <p14:creationId xmlns:p14="http://schemas.microsoft.com/office/powerpoint/2010/main" val="3947139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Char char="Ø"/>
            </a:pPr>
            <a:r>
              <a:rPr lang="en-US" sz="1800" dirty="0">
                <a:latin typeface="Arial" panose="020B0604020202020204" pitchFamily="34" charset="0"/>
                <a:cs typeface="Arial" panose="020B0604020202020204" pitchFamily="34" charset="0"/>
              </a:rPr>
              <a:t>I will now call for expressions of interests to serve as Directors of our Branch.  If individuals could raise their hands, stand and introduce themselves we will proceed.</a:t>
            </a:r>
          </a:p>
          <a:p>
            <a:pPr>
              <a:buFont typeface="Wingdings" charset="2"/>
              <a:buChar char="Ø"/>
            </a:pPr>
            <a:endParaRPr lang="en-US" sz="1800" dirty="0">
              <a:latin typeface="Arial" panose="020B0604020202020204" pitchFamily="34" charset="0"/>
              <a:cs typeface="Arial" panose="020B0604020202020204" pitchFamily="34" charset="0"/>
            </a:endParaRPr>
          </a:p>
          <a:p>
            <a:pPr>
              <a:buFont typeface="Wingdings" charset="2"/>
              <a:buChar char="Ø"/>
            </a:pPr>
            <a:r>
              <a:rPr lang="en-US" sz="1800" dirty="0">
                <a:latin typeface="Arial" panose="020B0604020202020204" pitchFamily="34" charset="0"/>
                <a:cs typeface="Arial" panose="020B0604020202020204" pitchFamily="34" charset="0"/>
              </a:rPr>
              <a:t>We will note all expressions of interests and formally table the appointment of these persons as a motion to appoint the collective group of Directors unless there is a request to consider each nominee </a:t>
            </a:r>
            <a:r>
              <a:rPr lang="en-US" sz="1800" dirty="0">
                <a:solidFill>
                  <a:schemeClr val="tx1"/>
                </a:solidFill>
                <a:latin typeface="Arial" panose="020B0604020202020204" pitchFamily="34" charset="0"/>
                <a:cs typeface="Arial" panose="020B0604020202020204" pitchFamily="34" charset="0"/>
              </a:rPr>
              <a:t>individually. </a:t>
            </a:r>
          </a:p>
          <a:p>
            <a:endParaRPr lang="en-US" dirty="0"/>
          </a:p>
        </p:txBody>
      </p:sp>
      <p:sp>
        <p:nvSpPr>
          <p:cNvPr id="4" name="Slide Number Placeholder 3"/>
          <p:cNvSpPr>
            <a:spLocks noGrp="1"/>
          </p:cNvSpPr>
          <p:nvPr>
            <p:ph type="sldNum" sz="quarter" idx="10"/>
          </p:nvPr>
        </p:nvSpPr>
        <p:spPr/>
        <p:txBody>
          <a:bodyPr/>
          <a:lstStyle/>
          <a:p>
            <a:fld id="{D9F97CE3-BF94-5546-9EA1-C7668DF24E4C}" type="slidenum">
              <a:rPr lang="en-US" smtClean="0"/>
              <a:t>23</a:t>
            </a:fld>
            <a:endParaRPr lang="en-US"/>
          </a:p>
        </p:txBody>
      </p:sp>
    </p:spTree>
    <p:extLst>
      <p:ext uri="{BB962C8B-B14F-4D97-AF65-F5344CB8AC3E}">
        <p14:creationId xmlns:p14="http://schemas.microsoft.com/office/powerpoint/2010/main" val="75188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22C51-12A6-20DA-2A44-B18CDADA6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33FDA-B1C3-D7F3-F75D-A92F1FCF4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CB98CF-14A4-2FE4-CF08-84D31F886E40}"/>
              </a:ext>
            </a:extLst>
          </p:cNvPr>
          <p:cNvSpPr>
            <a:spLocks noGrp="1"/>
          </p:cNvSpPr>
          <p:nvPr>
            <p:ph type="body" idx="1"/>
          </p:nvPr>
        </p:nvSpPr>
        <p:spPr/>
        <p:txBody>
          <a:bodyPr/>
          <a:lstStyle/>
          <a:p>
            <a:pPr>
              <a:buFont typeface="Wingdings" charset="2"/>
              <a:buChar char="Ø"/>
            </a:pPr>
            <a:r>
              <a:rPr lang="en-US" sz="1800" dirty="0">
                <a:latin typeface="Arial" panose="020B0604020202020204" pitchFamily="34" charset="0"/>
                <a:cs typeface="Arial" panose="020B0604020202020204" pitchFamily="34" charset="0"/>
              </a:rPr>
              <a:t>I will now call for expressions of interests to serve as Directors of our Branch.  If individuals could raise their hands, stand and introduce themselves we will proceed.</a:t>
            </a:r>
          </a:p>
          <a:p>
            <a:pPr>
              <a:buFont typeface="Wingdings" charset="2"/>
              <a:buChar char="Ø"/>
            </a:pPr>
            <a:endParaRPr lang="en-US" sz="1800" dirty="0">
              <a:latin typeface="Arial" panose="020B0604020202020204" pitchFamily="34" charset="0"/>
              <a:cs typeface="Arial" panose="020B0604020202020204" pitchFamily="34" charset="0"/>
            </a:endParaRPr>
          </a:p>
          <a:p>
            <a:pPr>
              <a:buFont typeface="Wingdings" charset="2"/>
              <a:buChar char="Ø"/>
            </a:pPr>
            <a:r>
              <a:rPr lang="en-US" sz="1800" dirty="0">
                <a:latin typeface="Arial" panose="020B0604020202020204" pitchFamily="34" charset="0"/>
                <a:cs typeface="Arial" panose="020B0604020202020204" pitchFamily="34" charset="0"/>
              </a:rPr>
              <a:t>We will note all expressions of interests and formally table the appointment of these persons as a motion to appoint the collective group of Directors unless there is a request to consider each nominee </a:t>
            </a:r>
            <a:r>
              <a:rPr lang="en-US" sz="1800" dirty="0">
                <a:solidFill>
                  <a:schemeClr val="tx1"/>
                </a:solidFill>
                <a:latin typeface="Arial" panose="020B0604020202020204" pitchFamily="34" charset="0"/>
                <a:cs typeface="Arial" panose="020B0604020202020204" pitchFamily="34" charset="0"/>
              </a:rPr>
              <a:t>individually. </a:t>
            </a:r>
          </a:p>
          <a:p>
            <a:endParaRPr lang="en-US" dirty="0"/>
          </a:p>
        </p:txBody>
      </p:sp>
      <p:sp>
        <p:nvSpPr>
          <p:cNvPr id="4" name="Slide Number Placeholder 3">
            <a:extLst>
              <a:ext uri="{FF2B5EF4-FFF2-40B4-BE49-F238E27FC236}">
                <a16:creationId xmlns:a16="http://schemas.microsoft.com/office/drawing/2014/main" id="{6B6995D7-51B1-B22E-5578-B55419B46129}"/>
              </a:ext>
            </a:extLst>
          </p:cNvPr>
          <p:cNvSpPr>
            <a:spLocks noGrp="1"/>
          </p:cNvSpPr>
          <p:nvPr>
            <p:ph type="sldNum" sz="quarter" idx="10"/>
          </p:nvPr>
        </p:nvSpPr>
        <p:spPr/>
        <p:txBody>
          <a:bodyPr/>
          <a:lstStyle/>
          <a:p>
            <a:fld id="{D9F97CE3-BF94-5546-9EA1-C7668DF24E4C}" type="slidenum">
              <a:rPr lang="en-US" smtClean="0"/>
              <a:t>24</a:t>
            </a:fld>
            <a:endParaRPr lang="en-US"/>
          </a:p>
        </p:txBody>
      </p:sp>
    </p:spTree>
    <p:extLst>
      <p:ext uri="{BB962C8B-B14F-4D97-AF65-F5344CB8AC3E}">
        <p14:creationId xmlns:p14="http://schemas.microsoft.com/office/powerpoint/2010/main" val="2111705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F97CE3-BF94-5546-9EA1-C7668DF24E4C}" type="slidenum">
              <a:rPr lang="en-US" smtClean="0"/>
              <a:t>25</a:t>
            </a:fld>
            <a:endParaRPr lang="en-US"/>
          </a:p>
        </p:txBody>
      </p:sp>
    </p:spTree>
    <p:extLst>
      <p:ext uri="{BB962C8B-B14F-4D97-AF65-F5344CB8AC3E}">
        <p14:creationId xmlns:p14="http://schemas.microsoft.com/office/powerpoint/2010/main" val="237496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9F97CE3-BF94-5546-9EA1-C7668DF24E4C}" type="slidenum">
              <a:rPr lang="en-US" smtClean="0"/>
              <a:t>2</a:t>
            </a:fld>
            <a:endParaRPr lang="en-US"/>
          </a:p>
        </p:txBody>
      </p:sp>
    </p:spTree>
    <p:extLst>
      <p:ext uri="{BB962C8B-B14F-4D97-AF65-F5344CB8AC3E}">
        <p14:creationId xmlns:p14="http://schemas.microsoft.com/office/powerpoint/2010/main" val="3457755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F97CE3-BF94-5546-9EA1-C7668DF24E4C}" type="slidenum">
              <a:rPr lang="en-US" smtClean="0"/>
              <a:t>26</a:t>
            </a:fld>
            <a:endParaRPr lang="en-US"/>
          </a:p>
        </p:txBody>
      </p:sp>
    </p:spTree>
    <p:extLst>
      <p:ext uri="{BB962C8B-B14F-4D97-AF65-F5344CB8AC3E}">
        <p14:creationId xmlns:p14="http://schemas.microsoft.com/office/powerpoint/2010/main" val="215606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9F97CE3-BF94-5546-9EA1-C7668DF24E4C}" type="slidenum">
              <a:rPr lang="en-US" smtClean="0"/>
              <a:t>3</a:t>
            </a:fld>
            <a:endParaRPr lang="en-US"/>
          </a:p>
        </p:txBody>
      </p:sp>
    </p:spTree>
    <p:extLst>
      <p:ext uri="{BB962C8B-B14F-4D97-AF65-F5344CB8AC3E}">
        <p14:creationId xmlns:p14="http://schemas.microsoft.com/office/powerpoint/2010/main" val="3876238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9F97CE3-BF94-5546-9EA1-C7668DF24E4C}" type="slidenum">
              <a:rPr lang="en-US" smtClean="0"/>
              <a:t>9</a:t>
            </a:fld>
            <a:endParaRPr lang="en-US"/>
          </a:p>
        </p:txBody>
      </p:sp>
    </p:spTree>
    <p:extLst>
      <p:ext uri="{BB962C8B-B14F-4D97-AF65-F5344CB8AC3E}">
        <p14:creationId xmlns:p14="http://schemas.microsoft.com/office/powerpoint/2010/main" val="406478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286401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BB98AFB-CB0D-4DFE-87B9-B4B0D0DE73CD}" type="slidenum">
              <a:rPr lang="en-CA" smtClean="0">
                <a:solidFill>
                  <a:prstClr val="black"/>
                </a:solidFill>
                <a:latin typeface="Calibri"/>
              </a:rPr>
              <a:pPr/>
              <a:t>12</a:t>
            </a:fld>
            <a:endParaRPr lang="en-CA" dirty="0">
              <a:solidFill>
                <a:prstClr val="black"/>
              </a:solidFill>
              <a:latin typeface="Calibri"/>
            </a:endParaRPr>
          </a:p>
        </p:txBody>
      </p:sp>
    </p:spTree>
    <p:extLst>
      <p:ext uri="{BB962C8B-B14F-4D97-AF65-F5344CB8AC3E}">
        <p14:creationId xmlns:p14="http://schemas.microsoft.com/office/powerpoint/2010/main" val="74912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BB98AFB-CB0D-4DFE-87B9-B4B0D0DE73CD}" type="slidenum">
              <a:rPr lang="en-CA" smtClean="0">
                <a:solidFill>
                  <a:prstClr val="black"/>
                </a:solidFill>
                <a:latin typeface="Calibri"/>
              </a:rPr>
              <a:pPr/>
              <a:t>13</a:t>
            </a:fld>
            <a:endParaRPr lang="en-CA" dirty="0">
              <a:solidFill>
                <a:prstClr val="black"/>
              </a:solidFill>
              <a:latin typeface="Calibri"/>
            </a:endParaRPr>
          </a:p>
        </p:txBody>
      </p:sp>
    </p:spTree>
    <p:extLst>
      <p:ext uri="{BB962C8B-B14F-4D97-AF65-F5344CB8AC3E}">
        <p14:creationId xmlns:p14="http://schemas.microsoft.com/office/powerpoint/2010/main" val="186792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589CC-5A34-4B90-4987-275A7FFC8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841F0-B9ED-DF57-A9C0-42D260FE6923}"/>
              </a:ext>
            </a:extLst>
          </p:cNvPr>
          <p:cNvSpPr>
            <a:spLocks noGrp="1" noRot="1" noChangeAspect="1"/>
          </p:cNvSpPr>
          <p:nvPr>
            <p:ph type="sldImg"/>
          </p:nvPr>
        </p:nvSpPr>
        <p:spPr>
          <a:xfrm>
            <a:off x="406127" y="685257"/>
            <a:ext cx="6045747" cy="3429388"/>
          </a:xfrm>
        </p:spPr>
      </p:sp>
      <p:sp>
        <p:nvSpPr>
          <p:cNvPr id="3" name="Notes Placeholder 2">
            <a:extLst>
              <a:ext uri="{FF2B5EF4-FFF2-40B4-BE49-F238E27FC236}">
                <a16:creationId xmlns:a16="http://schemas.microsoft.com/office/drawing/2014/main" id="{689C0205-94D1-0FAA-A5EA-5DBF335381F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A959E5BE-2E10-5809-F707-161D0A344983}"/>
              </a:ext>
            </a:extLst>
          </p:cNvPr>
          <p:cNvSpPr>
            <a:spLocks noGrp="1"/>
          </p:cNvSpPr>
          <p:nvPr>
            <p:ph type="sldNum" sz="quarter" idx="5"/>
          </p:nvPr>
        </p:nvSpPr>
        <p:spPr/>
        <p:txBody>
          <a:bodyPr/>
          <a:lstStyle/>
          <a:p>
            <a:fld id="{6BB98AFB-CB0D-4DFE-87B9-B4B0D0DE73CD}" type="slidenum">
              <a:rPr lang="en-CA" smtClean="0">
                <a:solidFill>
                  <a:prstClr val="black"/>
                </a:solidFill>
                <a:latin typeface="Calibri"/>
              </a:rPr>
              <a:pPr/>
              <a:t>14</a:t>
            </a:fld>
            <a:endParaRPr lang="en-CA" dirty="0">
              <a:solidFill>
                <a:prstClr val="black"/>
              </a:solidFill>
              <a:latin typeface="Calibri"/>
            </a:endParaRPr>
          </a:p>
        </p:txBody>
      </p:sp>
    </p:spTree>
    <p:extLst>
      <p:ext uri="{BB962C8B-B14F-4D97-AF65-F5344CB8AC3E}">
        <p14:creationId xmlns:p14="http://schemas.microsoft.com/office/powerpoint/2010/main" val="121626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515B0-5904-2457-0AC5-A6D091C68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661D4-730E-E2DB-2121-50B9A3DD3964}"/>
              </a:ext>
            </a:extLst>
          </p:cNvPr>
          <p:cNvSpPr>
            <a:spLocks noGrp="1" noRot="1" noChangeAspect="1"/>
          </p:cNvSpPr>
          <p:nvPr>
            <p:ph type="sldImg"/>
          </p:nvPr>
        </p:nvSpPr>
        <p:spPr>
          <a:xfrm>
            <a:off x="406127" y="685257"/>
            <a:ext cx="6045747" cy="3429388"/>
          </a:xfrm>
        </p:spPr>
      </p:sp>
      <p:sp>
        <p:nvSpPr>
          <p:cNvPr id="3" name="Notes Placeholder 2">
            <a:extLst>
              <a:ext uri="{FF2B5EF4-FFF2-40B4-BE49-F238E27FC236}">
                <a16:creationId xmlns:a16="http://schemas.microsoft.com/office/drawing/2014/main" id="{8FCACAAD-BB4D-6E28-7D84-8FE4D88CCF9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4303239C-599A-DDE7-51D1-52F23DC78DDD}"/>
              </a:ext>
            </a:extLst>
          </p:cNvPr>
          <p:cNvSpPr>
            <a:spLocks noGrp="1"/>
          </p:cNvSpPr>
          <p:nvPr>
            <p:ph type="sldNum" sz="quarter" idx="5"/>
          </p:nvPr>
        </p:nvSpPr>
        <p:spPr/>
        <p:txBody>
          <a:bodyPr/>
          <a:lstStyle/>
          <a:p>
            <a:fld id="{6BB98AFB-CB0D-4DFE-87B9-B4B0D0DE73CD}" type="slidenum">
              <a:rPr lang="en-CA" smtClean="0">
                <a:solidFill>
                  <a:prstClr val="black"/>
                </a:solidFill>
                <a:latin typeface="Calibri"/>
              </a:rPr>
              <a:pPr/>
              <a:t>15</a:t>
            </a:fld>
            <a:endParaRPr lang="en-CA" dirty="0">
              <a:solidFill>
                <a:prstClr val="black"/>
              </a:solidFill>
              <a:latin typeface="Calibri"/>
            </a:endParaRPr>
          </a:p>
        </p:txBody>
      </p:sp>
    </p:spTree>
    <p:extLst>
      <p:ext uri="{BB962C8B-B14F-4D97-AF65-F5344CB8AC3E}">
        <p14:creationId xmlns:p14="http://schemas.microsoft.com/office/powerpoint/2010/main" val="97482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E4131E12-7D18-CA46-939E-FD473000E4BC}"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BB409-6D42-7D44-8D33-8E4A2955408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131E12-7D18-CA46-939E-FD473000E4BC}"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BB409-6D42-7D44-8D33-8E4A29554081}"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4131E12-7D18-CA46-939E-FD473000E4BC}"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BB409-6D42-7D44-8D33-8E4A2955408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4131E12-7D18-CA46-939E-FD473000E4BC}"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BB409-6D42-7D44-8D33-8E4A2955408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533401"/>
            <a:ext cx="3772883" cy="2514601"/>
          </a:xfrm>
        </p:spPr>
        <p:txBody>
          <a:bodyPr>
            <a:normAutofit/>
          </a:bodyPr>
          <a:lstStyle>
            <a:lvl1pPr>
              <a:defRPr sz="40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799118" y="3403600"/>
            <a:ext cx="3772883" cy="1397000"/>
          </a:xfrm>
        </p:spPr>
        <p:txBody>
          <a:bodyPr>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a:xfrm>
            <a:off x="799118" y="6432552"/>
            <a:ext cx="4240920" cy="273049"/>
          </a:xfrm>
        </p:spPr>
        <p:txBody>
          <a:bodyPr/>
          <a:lstStyle>
            <a:lvl1pPr>
              <a:defRPr>
                <a:effectLst/>
              </a:defRPr>
            </a:lvl1pPr>
          </a:lstStyle>
          <a:p>
            <a:r>
              <a:rPr lang="en-US" dirty="0">
                <a:solidFill>
                  <a:prstClr val="black"/>
                </a:solidFill>
                <a:latin typeface="Palatino Linotype"/>
              </a:rPr>
              <a:t>Add a footer</a:t>
            </a:r>
          </a:p>
        </p:txBody>
      </p:sp>
      <p:sp>
        <p:nvSpPr>
          <p:cNvPr id="4" name="Date Placeholder 3"/>
          <p:cNvSpPr>
            <a:spLocks noGrp="1"/>
          </p:cNvSpPr>
          <p:nvPr>
            <p:ph type="dt" sz="half" idx="10"/>
          </p:nvPr>
        </p:nvSpPr>
        <p:spPr>
          <a:xfrm>
            <a:off x="5200813" y="6432552"/>
            <a:ext cx="1028968" cy="273049"/>
          </a:xfrm>
        </p:spPr>
        <p:txBody>
          <a:bodyPr/>
          <a:lstStyle/>
          <a:p>
            <a:fld id="{3E0FA9E5-6744-4841-888F-9E7CC0C2B7EC}" type="datetimeFigureOut">
              <a:rPr lang="en-US" smtClean="0">
                <a:solidFill>
                  <a:prstClr val="black"/>
                </a:solidFill>
                <a:latin typeface="Palatino Linotype"/>
              </a:rPr>
              <a:pPr/>
              <a:t>4/29/2025</a:t>
            </a:fld>
            <a:endParaRPr lang="en-US" dirty="0">
              <a:solidFill>
                <a:prstClr val="black"/>
              </a:solidFill>
              <a:latin typeface="Palatino Linotype"/>
            </a:endParaRPr>
          </a:p>
        </p:txBody>
      </p:sp>
      <p:sp>
        <p:nvSpPr>
          <p:cNvPr id="6" name="Slide Number Placeholder 5"/>
          <p:cNvSpPr>
            <a:spLocks noGrp="1"/>
          </p:cNvSpPr>
          <p:nvPr>
            <p:ph type="sldNum" sz="quarter" idx="12"/>
          </p:nvPr>
        </p:nvSpPr>
        <p:spPr>
          <a:xfrm>
            <a:off x="6401276" y="6432552"/>
            <a:ext cx="914639" cy="273049"/>
          </a:xfrm>
        </p:spPr>
        <p:txBody>
          <a:bodyPr/>
          <a:lstStyle/>
          <a:p>
            <a:fld id="{AAEAE4A8-A6E5-453E-B946-FB774B73F48C}" type="slidenum">
              <a:rPr lang="en-US" smtClean="0">
                <a:solidFill>
                  <a:prstClr val="black"/>
                </a:solidFill>
                <a:latin typeface="Palatino Linotype"/>
              </a:rPr>
              <a:pPr/>
              <a:t>‹#›</a:t>
            </a:fld>
            <a:endParaRPr lang="en-US" dirty="0">
              <a:solidFill>
                <a:prstClr val="black"/>
              </a:solidFill>
              <a:latin typeface="Palatino Linotype"/>
            </a:endParaRPr>
          </a:p>
        </p:txBody>
      </p:sp>
    </p:spTree>
    <p:extLst>
      <p:ext uri="{BB962C8B-B14F-4D97-AF65-F5344CB8AC3E}">
        <p14:creationId xmlns:p14="http://schemas.microsoft.com/office/powerpoint/2010/main" val="283352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solidFill>
                  <a:prstClr val="black"/>
                </a:solidFill>
                <a:latin typeface="Palatino Linotype"/>
              </a:rPr>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solidFill>
                  <a:prstClr val="black"/>
                </a:solidFill>
                <a:latin typeface="Palatino Linotype"/>
              </a:rPr>
              <a:pPr/>
              <a:t>4/29/2025</a:t>
            </a:fld>
            <a:endParaRPr lang="en-US" dirty="0">
              <a:solidFill>
                <a:prstClr val="black"/>
              </a:solidFill>
              <a:latin typeface="Palatino Linotype"/>
            </a:endParaRPr>
          </a:p>
        </p:txBody>
      </p:sp>
      <p:sp>
        <p:nvSpPr>
          <p:cNvPr id="6" name="Slide Number Placeholder 5"/>
          <p:cNvSpPr>
            <a:spLocks noGrp="1"/>
          </p:cNvSpPr>
          <p:nvPr>
            <p:ph type="sldNum" sz="quarter" idx="12"/>
          </p:nvPr>
        </p:nvSpPr>
        <p:spPr/>
        <p:txBody>
          <a:bodyPr/>
          <a:lstStyle/>
          <a:p>
            <a:fld id="{AAEAE4A8-A6E5-453E-B946-FB774B73F48C}" type="slidenum">
              <a:rPr lang="en-US" smtClean="0">
                <a:solidFill>
                  <a:prstClr val="black"/>
                </a:solidFill>
                <a:latin typeface="Palatino Linotype"/>
              </a:rPr>
              <a:pPr/>
              <a:t>‹#›</a:t>
            </a:fld>
            <a:endParaRPr lang="en-US" dirty="0">
              <a:solidFill>
                <a:prstClr val="black"/>
              </a:solidFill>
              <a:latin typeface="Palatino Linotype"/>
            </a:endParaRPr>
          </a:p>
        </p:txBody>
      </p:sp>
    </p:spTree>
    <p:extLst>
      <p:ext uri="{BB962C8B-B14F-4D97-AF65-F5344CB8AC3E}">
        <p14:creationId xmlns:p14="http://schemas.microsoft.com/office/powerpoint/2010/main" val="313015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9119" y="533400"/>
            <a:ext cx="6516797"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799119" y="3124200"/>
            <a:ext cx="6516797"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solidFill>
                  <a:prstClr val="black"/>
                </a:solidFill>
                <a:latin typeface="Palatino Linotype"/>
              </a:rPr>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solidFill>
                  <a:prstClr val="black"/>
                </a:solidFill>
                <a:latin typeface="Palatino Linotype"/>
              </a:rPr>
              <a:pPr/>
              <a:t>4/29/2025</a:t>
            </a:fld>
            <a:endParaRPr lang="en-US" dirty="0">
              <a:solidFill>
                <a:prstClr val="black"/>
              </a:solidFill>
              <a:latin typeface="Palatino Linotype"/>
            </a:endParaRPr>
          </a:p>
        </p:txBody>
      </p:sp>
      <p:sp>
        <p:nvSpPr>
          <p:cNvPr id="6" name="Slide Number Placeholder 5"/>
          <p:cNvSpPr>
            <a:spLocks noGrp="1"/>
          </p:cNvSpPr>
          <p:nvPr>
            <p:ph type="sldNum" sz="quarter" idx="12"/>
          </p:nvPr>
        </p:nvSpPr>
        <p:spPr/>
        <p:txBody>
          <a:bodyPr/>
          <a:lstStyle/>
          <a:p>
            <a:fld id="{AAEAE4A8-A6E5-453E-B946-FB774B73F48C}" type="slidenum">
              <a:rPr lang="en-US" smtClean="0">
                <a:solidFill>
                  <a:prstClr val="black"/>
                </a:solidFill>
                <a:latin typeface="Palatino Linotype"/>
              </a:rPr>
              <a:pPr/>
              <a:t>‹#›</a:t>
            </a:fld>
            <a:endParaRPr lang="en-US" dirty="0">
              <a:solidFill>
                <a:prstClr val="black"/>
              </a:solidFill>
              <a:latin typeface="Palatino Linotype"/>
            </a:endParaRPr>
          </a:p>
        </p:txBody>
      </p:sp>
    </p:spTree>
    <p:extLst>
      <p:ext uri="{BB962C8B-B14F-4D97-AF65-F5344CB8AC3E}">
        <p14:creationId xmlns:p14="http://schemas.microsoft.com/office/powerpoint/2010/main" val="86863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9117" y="1828800"/>
            <a:ext cx="31898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099516" y="1828800"/>
            <a:ext cx="31898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solidFill>
                  <a:prstClr val="black"/>
                </a:solidFill>
                <a:latin typeface="Palatino Linotype"/>
              </a:rPr>
              <a:t>Add a footer</a:t>
            </a:r>
          </a:p>
        </p:txBody>
      </p:sp>
      <p:sp>
        <p:nvSpPr>
          <p:cNvPr id="5" name="Date Placeholder 4"/>
          <p:cNvSpPr>
            <a:spLocks noGrp="1"/>
          </p:cNvSpPr>
          <p:nvPr>
            <p:ph type="dt" sz="half" idx="10"/>
          </p:nvPr>
        </p:nvSpPr>
        <p:spPr/>
        <p:txBody>
          <a:bodyPr/>
          <a:lstStyle/>
          <a:p>
            <a:fld id="{3E0FA9E5-6744-4841-888F-9E7CC0C2B7EC}" type="datetimeFigureOut">
              <a:rPr lang="en-US" smtClean="0">
                <a:solidFill>
                  <a:prstClr val="black"/>
                </a:solidFill>
                <a:latin typeface="Palatino Linotype"/>
              </a:rPr>
              <a:pPr/>
              <a:t>4/29/2025</a:t>
            </a:fld>
            <a:endParaRPr lang="en-US" dirty="0">
              <a:solidFill>
                <a:prstClr val="black"/>
              </a:solidFill>
              <a:latin typeface="Palatino Linotype"/>
            </a:endParaRPr>
          </a:p>
        </p:txBody>
      </p:sp>
      <p:sp>
        <p:nvSpPr>
          <p:cNvPr id="7" name="Slide Number Placeholder 6"/>
          <p:cNvSpPr>
            <a:spLocks noGrp="1"/>
          </p:cNvSpPr>
          <p:nvPr>
            <p:ph type="sldNum" sz="quarter" idx="12"/>
          </p:nvPr>
        </p:nvSpPr>
        <p:spPr/>
        <p:txBody>
          <a:bodyPr/>
          <a:lstStyle/>
          <a:p>
            <a:fld id="{AAEAE4A8-A6E5-453E-B946-FB774B73F48C}" type="slidenum">
              <a:rPr lang="en-US" smtClean="0">
                <a:solidFill>
                  <a:prstClr val="black"/>
                </a:solidFill>
                <a:latin typeface="Palatino Linotype"/>
              </a:rPr>
              <a:pPr/>
              <a:t>‹#›</a:t>
            </a:fld>
            <a:endParaRPr lang="en-US" dirty="0">
              <a:solidFill>
                <a:prstClr val="black"/>
              </a:solidFill>
              <a:latin typeface="Palatino Linotype"/>
            </a:endParaRPr>
          </a:p>
        </p:txBody>
      </p:sp>
    </p:spTree>
    <p:extLst>
      <p:ext uri="{BB962C8B-B14F-4D97-AF65-F5344CB8AC3E}">
        <p14:creationId xmlns:p14="http://schemas.microsoft.com/office/powerpoint/2010/main" val="412987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99116" y="533400"/>
            <a:ext cx="6516799" cy="10668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99118" y="1828800"/>
            <a:ext cx="3189801"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99118" y="2590800"/>
            <a:ext cx="3189801"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126114" y="1828800"/>
            <a:ext cx="3189801"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126114" y="2590800"/>
            <a:ext cx="3189801"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solidFill>
                  <a:prstClr val="black"/>
                </a:solidFill>
                <a:latin typeface="Palatino Linotype"/>
              </a:rPr>
              <a:t>Add a footer</a:t>
            </a:r>
          </a:p>
        </p:txBody>
      </p:sp>
      <p:sp>
        <p:nvSpPr>
          <p:cNvPr id="7" name="Date Placeholder 6"/>
          <p:cNvSpPr>
            <a:spLocks noGrp="1"/>
          </p:cNvSpPr>
          <p:nvPr>
            <p:ph type="dt" sz="half" idx="10"/>
          </p:nvPr>
        </p:nvSpPr>
        <p:spPr/>
        <p:txBody>
          <a:bodyPr/>
          <a:lstStyle/>
          <a:p>
            <a:fld id="{3E0FA9E5-6744-4841-888F-9E7CC0C2B7EC}" type="datetimeFigureOut">
              <a:rPr lang="en-US" smtClean="0">
                <a:solidFill>
                  <a:prstClr val="black"/>
                </a:solidFill>
                <a:latin typeface="Palatino Linotype"/>
              </a:rPr>
              <a:pPr/>
              <a:t>4/29/2025</a:t>
            </a:fld>
            <a:endParaRPr lang="en-US" dirty="0">
              <a:solidFill>
                <a:prstClr val="black"/>
              </a:solidFill>
              <a:latin typeface="Palatino Linotype"/>
            </a:endParaRPr>
          </a:p>
        </p:txBody>
      </p:sp>
      <p:sp>
        <p:nvSpPr>
          <p:cNvPr id="9" name="Slide Number Placeholder 8"/>
          <p:cNvSpPr>
            <a:spLocks noGrp="1"/>
          </p:cNvSpPr>
          <p:nvPr>
            <p:ph type="sldNum" sz="quarter" idx="12"/>
          </p:nvPr>
        </p:nvSpPr>
        <p:spPr/>
        <p:txBody>
          <a:bodyPr/>
          <a:lstStyle/>
          <a:p>
            <a:fld id="{AAEAE4A8-A6E5-453E-B946-FB774B73F48C}" type="slidenum">
              <a:rPr lang="en-US" smtClean="0">
                <a:solidFill>
                  <a:prstClr val="black"/>
                </a:solidFill>
                <a:latin typeface="Palatino Linotype"/>
              </a:rPr>
              <a:pPr/>
              <a:t>‹#›</a:t>
            </a:fld>
            <a:endParaRPr lang="en-US" dirty="0">
              <a:solidFill>
                <a:prstClr val="black"/>
              </a:solidFill>
              <a:latin typeface="Palatino Linotype"/>
            </a:endParaRPr>
          </a:p>
        </p:txBody>
      </p:sp>
    </p:spTree>
    <p:extLst>
      <p:ext uri="{BB962C8B-B14F-4D97-AF65-F5344CB8AC3E}">
        <p14:creationId xmlns:p14="http://schemas.microsoft.com/office/powerpoint/2010/main" val="238215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solidFill>
                  <a:prstClr val="black"/>
                </a:solidFill>
                <a:latin typeface="Palatino Linotype"/>
              </a:rPr>
              <a:t>Add a footer</a:t>
            </a:r>
          </a:p>
        </p:txBody>
      </p:sp>
      <p:sp>
        <p:nvSpPr>
          <p:cNvPr id="3" name="Date Placeholder 2"/>
          <p:cNvSpPr>
            <a:spLocks noGrp="1"/>
          </p:cNvSpPr>
          <p:nvPr>
            <p:ph type="dt" sz="half" idx="10"/>
          </p:nvPr>
        </p:nvSpPr>
        <p:spPr/>
        <p:txBody>
          <a:bodyPr/>
          <a:lstStyle/>
          <a:p>
            <a:fld id="{3E0FA9E5-6744-4841-888F-9E7CC0C2B7EC}" type="datetimeFigureOut">
              <a:rPr lang="en-US" smtClean="0">
                <a:solidFill>
                  <a:prstClr val="black"/>
                </a:solidFill>
                <a:latin typeface="Palatino Linotype"/>
              </a:rPr>
              <a:pPr/>
              <a:t>4/29/2025</a:t>
            </a:fld>
            <a:endParaRPr lang="en-US" dirty="0">
              <a:solidFill>
                <a:prstClr val="black"/>
              </a:solidFill>
              <a:latin typeface="Palatino Linotype"/>
            </a:endParaRPr>
          </a:p>
        </p:txBody>
      </p:sp>
      <p:sp>
        <p:nvSpPr>
          <p:cNvPr id="5" name="Slide Number Placeholder 4"/>
          <p:cNvSpPr>
            <a:spLocks noGrp="1"/>
          </p:cNvSpPr>
          <p:nvPr>
            <p:ph type="sldNum" sz="quarter" idx="12"/>
          </p:nvPr>
        </p:nvSpPr>
        <p:spPr/>
        <p:txBody>
          <a:bodyPr/>
          <a:lstStyle/>
          <a:p>
            <a:fld id="{AAEAE4A8-A6E5-453E-B946-FB774B73F48C}" type="slidenum">
              <a:rPr lang="en-US" smtClean="0">
                <a:solidFill>
                  <a:prstClr val="black"/>
                </a:solidFill>
                <a:latin typeface="Palatino Linotype"/>
              </a:rPr>
              <a:pPr/>
              <a:t>‹#›</a:t>
            </a:fld>
            <a:endParaRPr lang="en-US" dirty="0">
              <a:solidFill>
                <a:prstClr val="black"/>
              </a:solidFill>
              <a:latin typeface="Palatino Linotype"/>
            </a:endParaRPr>
          </a:p>
        </p:txBody>
      </p:sp>
    </p:spTree>
    <p:extLst>
      <p:ext uri="{BB962C8B-B14F-4D97-AF65-F5344CB8AC3E}">
        <p14:creationId xmlns:p14="http://schemas.microsoft.com/office/powerpoint/2010/main" val="333169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prstClr val="black"/>
                </a:solidFill>
                <a:latin typeface="Palatino Linotype"/>
              </a:rPr>
              <a:t>Add a footer</a:t>
            </a:r>
          </a:p>
        </p:txBody>
      </p:sp>
      <p:sp>
        <p:nvSpPr>
          <p:cNvPr id="2" name="Date Placeholder 1"/>
          <p:cNvSpPr>
            <a:spLocks noGrp="1"/>
          </p:cNvSpPr>
          <p:nvPr>
            <p:ph type="dt" sz="half" idx="10"/>
          </p:nvPr>
        </p:nvSpPr>
        <p:spPr/>
        <p:txBody>
          <a:bodyPr/>
          <a:lstStyle/>
          <a:p>
            <a:fld id="{3E0FA9E5-6744-4841-888F-9E7CC0C2B7EC}" type="datetimeFigureOut">
              <a:rPr lang="en-US" smtClean="0">
                <a:solidFill>
                  <a:prstClr val="black"/>
                </a:solidFill>
                <a:latin typeface="Palatino Linotype"/>
              </a:rPr>
              <a:pPr/>
              <a:t>4/29/2025</a:t>
            </a:fld>
            <a:endParaRPr lang="en-US" dirty="0">
              <a:solidFill>
                <a:prstClr val="black"/>
              </a:solidFill>
              <a:latin typeface="Palatino Linotype"/>
            </a:endParaRPr>
          </a:p>
        </p:txBody>
      </p:sp>
      <p:sp>
        <p:nvSpPr>
          <p:cNvPr id="4" name="Slide Number Placeholder 3"/>
          <p:cNvSpPr>
            <a:spLocks noGrp="1"/>
          </p:cNvSpPr>
          <p:nvPr>
            <p:ph type="sldNum" sz="quarter" idx="12"/>
          </p:nvPr>
        </p:nvSpPr>
        <p:spPr/>
        <p:txBody>
          <a:bodyPr/>
          <a:lstStyle/>
          <a:p>
            <a:fld id="{AAEAE4A8-A6E5-453E-B946-FB774B73F48C}" type="slidenum">
              <a:rPr lang="en-US" smtClean="0">
                <a:solidFill>
                  <a:prstClr val="black"/>
                </a:solidFill>
                <a:latin typeface="Palatino Linotype"/>
              </a:rPr>
              <a:pPr/>
              <a:t>‹#›</a:t>
            </a:fld>
            <a:endParaRPr lang="en-US" dirty="0">
              <a:solidFill>
                <a:prstClr val="black"/>
              </a:solidFill>
              <a:latin typeface="Palatino Linotype"/>
            </a:endParaRPr>
          </a:p>
        </p:txBody>
      </p:sp>
    </p:spTree>
    <p:extLst>
      <p:ext uri="{BB962C8B-B14F-4D97-AF65-F5344CB8AC3E}">
        <p14:creationId xmlns:p14="http://schemas.microsoft.com/office/powerpoint/2010/main" val="300179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4131E12-7D18-CA46-939E-FD473000E4BC}"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BB409-6D42-7D44-8D33-8E4A2955408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118" y="533400"/>
            <a:ext cx="3086904"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4400506" y="533400"/>
            <a:ext cx="4401696"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9118" y="2209800"/>
            <a:ext cx="3086904"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solidFill>
                  <a:prstClr val="black"/>
                </a:solidFill>
                <a:latin typeface="Palatino Linotype"/>
              </a:rPr>
              <a:t>Add a footer</a:t>
            </a:r>
          </a:p>
        </p:txBody>
      </p:sp>
      <p:sp>
        <p:nvSpPr>
          <p:cNvPr id="5" name="Date Placeholder 4"/>
          <p:cNvSpPr>
            <a:spLocks noGrp="1"/>
          </p:cNvSpPr>
          <p:nvPr>
            <p:ph type="dt" sz="half" idx="10"/>
          </p:nvPr>
        </p:nvSpPr>
        <p:spPr/>
        <p:txBody>
          <a:bodyPr/>
          <a:lstStyle/>
          <a:p>
            <a:fld id="{3E0FA9E5-6744-4841-888F-9E7CC0C2B7EC}" type="datetimeFigureOut">
              <a:rPr lang="en-US" smtClean="0">
                <a:solidFill>
                  <a:prstClr val="black"/>
                </a:solidFill>
                <a:latin typeface="Palatino Linotype"/>
              </a:rPr>
              <a:pPr/>
              <a:t>4/29/2025</a:t>
            </a:fld>
            <a:endParaRPr lang="en-US" dirty="0">
              <a:solidFill>
                <a:prstClr val="black"/>
              </a:solidFill>
              <a:latin typeface="Palatino Linotype"/>
            </a:endParaRPr>
          </a:p>
        </p:txBody>
      </p:sp>
      <p:sp>
        <p:nvSpPr>
          <p:cNvPr id="7" name="Slide Number Placeholder 6"/>
          <p:cNvSpPr>
            <a:spLocks noGrp="1"/>
          </p:cNvSpPr>
          <p:nvPr>
            <p:ph type="sldNum" sz="quarter" idx="12"/>
          </p:nvPr>
        </p:nvSpPr>
        <p:spPr/>
        <p:txBody>
          <a:bodyPr/>
          <a:lstStyle/>
          <a:p>
            <a:fld id="{AAEAE4A8-A6E5-453E-B946-FB774B73F48C}" type="slidenum">
              <a:rPr lang="en-US" smtClean="0">
                <a:solidFill>
                  <a:prstClr val="black"/>
                </a:solidFill>
                <a:latin typeface="Palatino Linotype"/>
              </a:rPr>
              <a:pPr/>
              <a:t>‹#›</a:t>
            </a:fld>
            <a:endParaRPr lang="en-US" dirty="0">
              <a:solidFill>
                <a:prstClr val="black"/>
              </a:solidFill>
              <a:latin typeface="Palatino Linotype"/>
            </a:endParaRPr>
          </a:p>
        </p:txBody>
      </p:sp>
    </p:spTree>
    <p:extLst>
      <p:ext uri="{BB962C8B-B14F-4D97-AF65-F5344CB8AC3E}">
        <p14:creationId xmlns:p14="http://schemas.microsoft.com/office/powerpoint/2010/main" val="56531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118" y="533400"/>
            <a:ext cx="3086904" cy="1524000"/>
          </a:xfrm>
        </p:spPr>
        <p:txBody>
          <a:bodyPr anchor="b">
            <a:noAutofit/>
          </a:bodyPr>
          <a:lstStyle>
            <a:lvl1pPr algn="l">
              <a:defRPr sz="36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00505" y="533400"/>
            <a:ext cx="4336259"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9118" y="2209800"/>
            <a:ext cx="3086904"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55535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solidFill>
                  <a:prstClr val="black"/>
                </a:solidFill>
                <a:latin typeface="Palatino Linotype"/>
              </a:rPr>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solidFill>
                  <a:prstClr val="black"/>
                </a:solidFill>
                <a:latin typeface="Palatino Linotype"/>
              </a:rPr>
              <a:pPr/>
              <a:t>4/29/2025</a:t>
            </a:fld>
            <a:endParaRPr lang="en-US" dirty="0">
              <a:solidFill>
                <a:prstClr val="black"/>
              </a:solidFill>
              <a:latin typeface="Palatino Linotype"/>
            </a:endParaRPr>
          </a:p>
        </p:txBody>
      </p:sp>
      <p:sp>
        <p:nvSpPr>
          <p:cNvPr id="6" name="Slide Number Placeholder 5"/>
          <p:cNvSpPr>
            <a:spLocks noGrp="1"/>
          </p:cNvSpPr>
          <p:nvPr>
            <p:ph type="sldNum" sz="quarter" idx="12"/>
          </p:nvPr>
        </p:nvSpPr>
        <p:spPr/>
        <p:txBody>
          <a:bodyPr/>
          <a:lstStyle/>
          <a:p>
            <a:fld id="{AAEAE4A8-A6E5-453E-B946-FB774B73F48C}" type="slidenum">
              <a:rPr lang="en-US" smtClean="0">
                <a:solidFill>
                  <a:prstClr val="black"/>
                </a:solidFill>
                <a:latin typeface="Palatino Linotype"/>
              </a:rPr>
              <a:pPr/>
              <a:t>‹#›</a:t>
            </a:fld>
            <a:endParaRPr lang="en-US" dirty="0">
              <a:solidFill>
                <a:prstClr val="black"/>
              </a:solidFill>
              <a:latin typeface="Palatino Linotype"/>
            </a:endParaRPr>
          </a:p>
        </p:txBody>
      </p:sp>
    </p:spTree>
    <p:extLst>
      <p:ext uri="{BB962C8B-B14F-4D97-AF65-F5344CB8AC3E}">
        <p14:creationId xmlns:p14="http://schemas.microsoft.com/office/powerpoint/2010/main" val="319277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771" y="533400"/>
            <a:ext cx="177211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99118" y="533400"/>
            <a:ext cx="5602158"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solidFill>
                  <a:prstClr val="black"/>
                </a:solidFill>
                <a:latin typeface="Palatino Linotype"/>
              </a:rPr>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solidFill>
                  <a:prstClr val="black"/>
                </a:solidFill>
                <a:latin typeface="Palatino Linotype"/>
              </a:rPr>
              <a:pPr/>
              <a:t>4/29/2025</a:t>
            </a:fld>
            <a:endParaRPr lang="en-US" dirty="0">
              <a:solidFill>
                <a:prstClr val="black"/>
              </a:solidFill>
              <a:latin typeface="Palatino Linotype"/>
            </a:endParaRPr>
          </a:p>
        </p:txBody>
      </p:sp>
      <p:sp>
        <p:nvSpPr>
          <p:cNvPr id="6" name="Slide Number Placeholder 5"/>
          <p:cNvSpPr>
            <a:spLocks noGrp="1"/>
          </p:cNvSpPr>
          <p:nvPr>
            <p:ph type="sldNum" sz="quarter" idx="12"/>
          </p:nvPr>
        </p:nvSpPr>
        <p:spPr/>
        <p:txBody>
          <a:bodyPr/>
          <a:lstStyle/>
          <a:p>
            <a:fld id="{AAEAE4A8-A6E5-453E-B946-FB774B73F48C}" type="slidenum">
              <a:rPr lang="en-US" smtClean="0">
                <a:solidFill>
                  <a:prstClr val="black"/>
                </a:solidFill>
                <a:latin typeface="Palatino Linotype"/>
              </a:rPr>
              <a:pPr/>
              <a:t>‹#›</a:t>
            </a:fld>
            <a:endParaRPr lang="en-US" dirty="0">
              <a:solidFill>
                <a:prstClr val="black"/>
              </a:solidFill>
              <a:latin typeface="Palatino Linotype"/>
            </a:endParaRPr>
          </a:p>
        </p:txBody>
      </p:sp>
    </p:spTree>
    <p:extLst>
      <p:ext uri="{BB962C8B-B14F-4D97-AF65-F5344CB8AC3E}">
        <p14:creationId xmlns:p14="http://schemas.microsoft.com/office/powerpoint/2010/main" val="76305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E4131E12-7D18-CA46-939E-FD473000E4BC}"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BB409-6D42-7D44-8D33-8E4A29554081}"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131E12-7D18-CA46-939E-FD473000E4BC}"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BB409-6D42-7D44-8D33-8E4A295540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E4131E12-7D18-CA46-939E-FD473000E4BC}"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BB409-6D42-7D44-8D33-8E4A295540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E4131E12-7D18-CA46-939E-FD473000E4BC}" type="datetimeFigureOut">
              <a:rPr lang="en-US" smtClean="0"/>
              <a:t>4/29/2025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BB409-6D42-7D44-8D33-8E4A295540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4131E12-7D18-CA46-939E-FD473000E4BC}" type="datetimeFigureOut">
              <a:rPr lang="en-US" smtClean="0"/>
              <a:t>4/29/2025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BB409-6D42-7D44-8D33-8E4A295540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31E12-7D18-CA46-939E-FD473000E4BC}" type="datetimeFigureOut">
              <a:rPr lang="en-US" smtClean="0"/>
              <a:t>4/29/2025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4BB409-6D42-7D44-8D33-8E4A2955408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131E12-7D18-CA46-939E-FD473000E4BC}"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BB409-6D42-7D44-8D33-8E4A295540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E4131E12-7D18-CA46-939E-FD473000E4BC}" type="datetimeFigureOut">
              <a:rPr lang="en-US" smtClean="0"/>
              <a:t>4/29/2025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64BB409-6D42-7D44-8D33-8E4A295540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799117" y="533400"/>
            <a:ext cx="6516798" cy="10668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799117" y="1828800"/>
            <a:ext cx="6516798"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799118" y="6155268"/>
            <a:ext cx="4240920" cy="273049"/>
          </a:xfrm>
          <a:prstGeom prst="rect">
            <a:avLst/>
          </a:prstGeom>
        </p:spPr>
        <p:txBody>
          <a:bodyPr vert="horz" lIns="91440" tIns="45720" rIns="91440" bIns="45720" rtlCol="0" anchor="ctr"/>
          <a:lstStyle>
            <a:lvl1pPr algn="l">
              <a:defRPr sz="1100">
                <a:solidFill>
                  <a:schemeClr val="tx1"/>
                </a:solidFill>
              </a:defRPr>
            </a:lvl1pPr>
          </a:lstStyle>
          <a:p>
            <a:pPr defTabSz="914400"/>
            <a:r>
              <a:rPr lang="en-US" dirty="0">
                <a:solidFill>
                  <a:prstClr val="black"/>
                </a:solidFill>
                <a:latin typeface="Palatino Linotype"/>
              </a:rPr>
              <a:t>Add a footer</a:t>
            </a:r>
          </a:p>
        </p:txBody>
      </p:sp>
      <p:sp>
        <p:nvSpPr>
          <p:cNvPr id="4" name="Date Placeholder 3"/>
          <p:cNvSpPr>
            <a:spLocks noGrp="1"/>
          </p:cNvSpPr>
          <p:nvPr>
            <p:ph type="dt" sz="half" idx="2"/>
          </p:nvPr>
        </p:nvSpPr>
        <p:spPr>
          <a:xfrm>
            <a:off x="5200813" y="6155268"/>
            <a:ext cx="1028968" cy="273049"/>
          </a:xfrm>
          <a:prstGeom prst="rect">
            <a:avLst/>
          </a:prstGeom>
        </p:spPr>
        <p:txBody>
          <a:bodyPr vert="horz" lIns="91440" tIns="45720" rIns="91440" bIns="45720" rtlCol="0" anchor="ctr"/>
          <a:lstStyle>
            <a:lvl1pPr algn="r">
              <a:defRPr sz="1100">
                <a:solidFill>
                  <a:schemeClr val="tx1"/>
                </a:solidFill>
              </a:defRPr>
            </a:lvl1pPr>
          </a:lstStyle>
          <a:p>
            <a:pPr defTabSz="914400"/>
            <a:fld id="{3E0FA9E5-6744-4841-888F-9E7CC0C2B7EC}" type="datetimeFigureOut">
              <a:rPr lang="en-US" smtClean="0">
                <a:solidFill>
                  <a:prstClr val="black"/>
                </a:solidFill>
                <a:latin typeface="Palatino Linotype"/>
              </a:rPr>
              <a:pPr defTabSz="914400"/>
              <a:t>4/29/2025</a:t>
            </a:fld>
            <a:endParaRPr lang="en-US" dirty="0">
              <a:solidFill>
                <a:prstClr val="black"/>
              </a:solidFill>
              <a:latin typeface="Palatino Linotype"/>
            </a:endParaRPr>
          </a:p>
        </p:txBody>
      </p:sp>
      <p:sp>
        <p:nvSpPr>
          <p:cNvPr id="6" name="Slide Number Placeholder 5"/>
          <p:cNvSpPr>
            <a:spLocks noGrp="1"/>
          </p:cNvSpPr>
          <p:nvPr>
            <p:ph type="sldNum" sz="quarter" idx="4"/>
          </p:nvPr>
        </p:nvSpPr>
        <p:spPr>
          <a:xfrm>
            <a:off x="6401276" y="6155268"/>
            <a:ext cx="914639" cy="273049"/>
          </a:xfrm>
          <a:prstGeom prst="rect">
            <a:avLst/>
          </a:prstGeom>
        </p:spPr>
        <p:txBody>
          <a:bodyPr vert="horz" lIns="91440" tIns="45720" rIns="91440" bIns="45720" rtlCol="0" anchor="ctr"/>
          <a:lstStyle>
            <a:lvl1pPr algn="r">
              <a:defRPr sz="1100">
                <a:solidFill>
                  <a:schemeClr val="tx1"/>
                </a:solidFill>
              </a:defRPr>
            </a:lvl1pPr>
          </a:lstStyle>
          <a:p>
            <a:pPr defTabSz="914400"/>
            <a:fld id="{AAEAE4A8-A6E5-453E-B946-FB774B73F48C}" type="slidenum">
              <a:rPr lang="en-US" smtClean="0">
                <a:solidFill>
                  <a:prstClr val="black"/>
                </a:solidFill>
                <a:latin typeface="Palatino Linotype"/>
              </a:rPr>
              <a:pPr defTabSz="914400"/>
              <a:t>‹#›</a:t>
            </a:fld>
            <a:endParaRPr lang="en-US" dirty="0">
              <a:solidFill>
                <a:prstClr val="black"/>
              </a:solidFill>
              <a:latin typeface="Palatino Linotype"/>
            </a:endParaRPr>
          </a:p>
        </p:txBody>
      </p:sp>
    </p:spTree>
    <p:extLst>
      <p:ext uri="{BB962C8B-B14F-4D97-AF65-F5344CB8AC3E}">
        <p14:creationId xmlns:p14="http://schemas.microsoft.com/office/powerpoint/2010/main" val="104093830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7253" y="1297978"/>
            <a:ext cx="4413355" cy="3935805"/>
          </a:xfrm>
        </p:spPr>
        <p:txBody>
          <a:bodyPr/>
          <a:lstStyle/>
          <a:p>
            <a:pPr algn="ctr"/>
            <a:r>
              <a:rPr lang="en-US" dirty="0"/>
              <a:t>Annual General Meeting of the Ottawa Valley Branch</a:t>
            </a:r>
            <a:br>
              <a:rPr lang="en-US" dirty="0"/>
            </a:br>
            <a:endParaRPr lang="en-US" dirty="0"/>
          </a:p>
        </p:txBody>
      </p:sp>
      <p:sp>
        <p:nvSpPr>
          <p:cNvPr id="3" name="Subtitle 2"/>
          <p:cNvSpPr>
            <a:spLocks noGrp="1"/>
          </p:cNvSpPr>
          <p:nvPr>
            <p:ph type="subTitle" idx="1"/>
          </p:nvPr>
        </p:nvSpPr>
        <p:spPr>
          <a:xfrm>
            <a:off x="1600201" y="5875793"/>
            <a:ext cx="6762749" cy="485698"/>
          </a:xfrm>
        </p:spPr>
        <p:txBody>
          <a:bodyPr/>
          <a:lstStyle/>
          <a:p>
            <a:pPr algn="r"/>
            <a:r>
              <a:rPr lang="en-US" dirty="0"/>
              <a:t>May 5, 2027</a:t>
            </a:r>
          </a:p>
        </p:txBody>
      </p:sp>
      <p:sp>
        <p:nvSpPr>
          <p:cNvPr id="4" name="TextBox 3"/>
          <p:cNvSpPr txBox="1"/>
          <p:nvPr/>
        </p:nvSpPr>
        <p:spPr>
          <a:xfrm>
            <a:off x="2735176" y="809492"/>
            <a:ext cx="4954017" cy="369332"/>
          </a:xfrm>
          <a:prstGeom prst="rect">
            <a:avLst/>
          </a:prstGeom>
          <a:noFill/>
        </p:spPr>
        <p:txBody>
          <a:bodyPr wrap="square" rtlCol="0">
            <a:spAutoFit/>
          </a:bodyPr>
          <a:lstStyle/>
          <a:p>
            <a:endParaRPr lang="en-US" dirty="0"/>
          </a:p>
        </p:txBody>
      </p:sp>
      <p:pic>
        <p:nvPicPr>
          <p:cNvPr id="7" name="Picture 6" descr="NAFR I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53" y="1436483"/>
            <a:ext cx="3073400" cy="3797300"/>
          </a:xfrm>
          <a:prstGeom prst="rect">
            <a:avLst/>
          </a:prstGeom>
        </p:spPr>
      </p:pic>
    </p:spTree>
    <p:extLst>
      <p:ext uri="{BB962C8B-B14F-4D97-AF65-F5344CB8AC3E}">
        <p14:creationId xmlns:p14="http://schemas.microsoft.com/office/powerpoint/2010/main" val="3702555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9119" y="533402"/>
            <a:ext cx="6345301" cy="2514601"/>
          </a:xfrm>
        </p:spPr>
        <p:txBody>
          <a:bodyPr>
            <a:normAutofit/>
          </a:bodyPr>
          <a:lstStyle/>
          <a:p>
            <a:r>
              <a:rPr lang="en-US" sz="3200" dirty="0"/>
              <a:t>President’s Report</a:t>
            </a:r>
            <a:br>
              <a:rPr lang="en-US" sz="3200" dirty="0"/>
            </a:br>
            <a:r>
              <a:rPr lang="en-US" sz="3200" dirty="0"/>
              <a:t>Ottawa Valley Branch of the</a:t>
            </a:r>
            <a:br>
              <a:rPr lang="en-US" sz="3200" dirty="0"/>
            </a:br>
            <a:r>
              <a:rPr lang="en-US" sz="3200" dirty="0"/>
              <a:t>National Association of Federal Retirees</a:t>
            </a:r>
            <a:endParaRPr lang="en-US" sz="3200" i="1" dirty="0"/>
          </a:p>
        </p:txBody>
      </p:sp>
      <p:sp>
        <p:nvSpPr>
          <p:cNvPr id="3" name="Content Placeholder 2"/>
          <p:cNvSpPr>
            <a:spLocks noGrp="1"/>
          </p:cNvSpPr>
          <p:nvPr>
            <p:ph type="subTitle" idx="1"/>
          </p:nvPr>
        </p:nvSpPr>
        <p:spPr/>
        <p:txBody>
          <a:bodyPr>
            <a:normAutofit/>
          </a:bodyPr>
          <a:lstStyle/>
          <a:p>
            <a:r>
              <a:rPr lang="en-US" sz="2200" dirty="0">
                <a:latin typeface="Arial" panose="020B0604020202020204" pitchFamily="34" charset="0"/>
                <a:cs typeface="Arial" panose="020B0604020202020204" pitchFamily="34" charset="0"/>
              </a:rPr>
              <a:t>Ian Bennett,</a:t>
            </a:r>
          </a:p>
          <a:p>
            <a:r>
              <a:rPr lang="en-US" sz="2200" dirty="0">
                <a:latin typeface="Arial" panose="020B0604020202020204" pitchFamily="34" charset="0"/>
                <a:cs typeface="Arial" panose="020B0604020202020204" pitchFamily="34" charset="0"/>
              </a:rPr>
              <a:t>Interim President </a:t>
            </a:r>
          </a:p>
          <a:p>
            <a:r>
              <a:rPr lang="en-US" sz="2200" dirty="0">
                <a:latin typeface="Arial" panose="020B0604020202020204" pitchFamily="34" charset="0"/>
                <a:cs typeface="Arial" panose="020B0604020202020204" pitchFamily="34" charset="0"/>
              </a:rPr>
              <a:t>May 2025</a:t>
            </a:r>
          </a:p>
          <a:p>
            <a:endParaRPr lang="en-US" dirty="0"/>
          </a:p>
        </p:txBody>
      </p:sp>
      <p:pic>
        <p:nvPicPr>
          <p:cNvPr id="2" name="Picture 1">
            <a:extLst>
              <a:ext uri="{FF2B5EF4-FFF2-40B4-BE49-F238E27FC236}">
                <a16:creationId xmlns:a16="http://schemas.microsoft.com/office/drawing/2014/main" id="{1327FBD6-8904-37A7-BDDA-72427327C4F8}"/>
              </a:ext>
            </a:extLst>
          </p:cNvPr>
          <p:cNvPicPr>
            <a:picLocks noChangeAspect="1"/>
          </p:cNvPicPr>
          <p:nvPr/>
        </p:nvPicPr>
        <p:blipFill>
          <a:blip r:embed="rId3"/>
          <a:stretch>
            <a:fillRect/>
          </a:stretch>
        </p:blipFill>
        <p:spPr>
          <a:xfrm>
            <a:off x="7173294" y="1169582"/>
            <a:ext cx="1970706" cy="2436012"/>
          </a:xfrm>
          <a:prstGeom prst="rect">
            <a:avLst/>
          </a:prstGeom>
        </p:spPr>
      </p:pic>
    </p:spTree>
    <p:extLst>
      <p:ext uri="{BB962C8B-B14F-4D97-AF65-F5344CB8AC3E}">
        <p14:creationId xmlns:p14="http://schemas.microsoft.com/office/powerpoint/2010/main" val="180382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926" y="16042"/>
            <a:ext cx="6516798" cy="1066800"/>
          </a:xfrm>
        </p:spPr>
        <p:txBody>
          <a:bodyPr/>
          <a:lstStyle/>
          <a:p>
            <a:r>
              <a:rPr lang="en-US" dirty="0"/>
              <a:t>Outline</a:t>
            </a:r>
          </a:p>
        </p:txBody>
      </p:sp>
      <p:sp>
        <p:nvSpPr>
          <p:cNvPr id="3" name="Content Placeholder 2"/>
          <p:cNvSpPr>
            <a:spLocks noGrp="1"/>
          </p:cNvSpPr>
          <p:nvPr>
            <p:ph idx="1"/>
          </p:nvPr>
        </p:nvSpPr>
        <p:spPr>
          <a:xfrm>
            <a:off x="797927" y="1219200"/>
            <a:ext cx="5031701" cy="4876800"/>
          </a:xfrm>
        </p:spPr>
        <p:txBody>
          <a:bodyPr>
            <a:normAutofit/>
          </a:bodyPr>
          <a:lstStyle/>
          <a:p>
            <a:pPr>
              <a:buClr>
                <a:schemeClr val="accent1"/>
              </a:buClr>
              <a:buFont typeface="Wingdings" charset="2"/>
              <a:buChar char="Ø"/>
            </a:pPr>
            <a:r>
              <a:rPr lang="en-US" sz="2300" dirty="0">
                <a:latin typeface="Arial" panose="020B0604020202020204" pitchFamily="34" charset="0"/>
                <a:cs typeface="Arial" panose="020B0604020202020204" pitchFamily="34" charset="0"/>
              </a:rPr>
              <a:t>Why an active, sustainable Ottawa Valley Branch is important</a:t>
            </a:r>
          </a:p>
          <a:p>
            <a:pPr>
              <a:buClr>
                <a:schemeClr val="accent1"/>
              </a:buClr>
              <a:buFont typeface="Wingdings" charset="2"/>
              <a:buChar char="Ø"/>
            </a:pPr>
            <a:r>
              <a:rPr lang="en-US" sz="2300" dirty="0">
                <a:latin typeface="Arial" panose="020B0604020202020204" pitchFamily="34" charset="0"/>
                <a:cs typeface="Arial" panose="020B0604020202020204" pitchFamily="34" charset="0"/>
              </a:rPr>
              <a:t>Context – Branch challenges 2023 - 2024</a:t>
            </a:r>
          </a:p>
          <a:p>
            <a:pPr>
              <a:buClr>
                <a:schemeClr val="accent1"/>
              </a:buClr>
              <a:buFont typeface="Wingdings" charset="2"/>
              <a:buChar char="Ø"/>
            </a:pPr>
            <a:r>
              <a:rPr lang="en-US" sz="2300" dirty="0">
                <a:latin typeface="Arial" panose="020B0604020202020204" pitchFamily="34" charset="0"/>
                <a:cs typeface="Arial" panose="020B0604020202020204" pitchFamily="34" charset="0"/>
              </a:rPr>
              <a:t>Status – priorities and objectives of Interim Board</a:t>
            </a:r>
          </a:p>
          <a:p>
            <a:pPr lvl="1"/>
            <a:r>
              <a:rPr lang="en-US" sz="2100" dirty="0">
                <a:latin typeface="Arial" panose="020B0604020202020204" pitchFamily="34" charset="0"/>
                <a:cs typeface="Arial" panose="020B0604020202020204" pitchFamily="34" charset="0"/>
              </a:rPr>
              <a:t>Positioning the Branch for success</a:t>
            </a:r>
          </a:p>
          <a:p>
            <a:pPr>
              <a:buClr>
                <a:schemeClr val="accent1"/>
              </a:buClr>
              <a:buFont typeface="Wingdings" charset="2"/>
              <a:buChar char="Ø"/>
            </a:pPr>
            <a:r>
              <a:rPr lang="en-US" sz="2300" dirty="0">
                <a:latin typeface="Arial" panose="020B0604020202020204" pitchFamily="34" charset="0"/>
                <a:cs typeface="Arial" panose="020B0604020202020204" pitchFamily="34" charset="0"/>
              </a:rPr>
              <a:t>Charting the future of the Ottawa Valley Branch</a:t>
            </a:r>
          </a:p>
          <a:p>
            <a:pPr>
              <a:buClr>
                <a:schemeClr val="accent1"/>
              </a:buClr>
              <a:buFont typeface="Wingdings" charset="2"/>
              <a:buChar char="Ø"/>
            </a:pPr>
            <a:r>
              <a:rPr lang="en-US" sz="2300" dirty="0">
                <a:latin typeface="Arial" panose="020B0604020202020204" pitchFamily="34" charset="0"/>
                <a:cs typeface="Arial" panose="020B0604020202020204" pitchFamily="34" charset="0"/>
              </a:rPr>
              <a:t>Going forward</a:t>
            </a:r>
          </a:p>
          <a:p>
            <a:endParaRPr lang="en-US" dirty="0"/>
          </a:p>
          <a:p>
            <a:endParaRPr lang="en-US" dirty="0"/>
          </a:p>
        </p:txBody>
      </p:sp>
      <p:sp>
        <p:nvSpPr>
          <p:cNvPr id="5" name="Flowchart: Alternate Process 4"/>
          <p:cNvSpPr/>
          <p:nvPr/>
        </p:nvSpPr>
        <p:spPr>
          <a:xfrm>
            <a:off x="7304966" y="6438900"/>
            <a:ext cx="1257628" cy="228600"/>
          </a:xfrm>
          <a:prstGeom prst="flowChartAlternateProces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en-CA" sz="1400" dirty="0">
                <a:solidFill>
                  <a:prstClr val="black"/>
                </a:solidFill>
                <a:latin typeface="Arial" panose="020B0604020202020204" pitchFamily="34" charset="0"/>
                <a:cs typeface="Arial" panose="020B0604020202020204" pitchFamily="34" charset="0"/>
              </a:rPr>
              <a:t>Page 2</a:t>
            </a:r>
            <a:endParaRPr lang="en-US" sz="1400" dirty="0">
              <a:solidFill>
                <a:prstClr val="black"/>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D279C44-D9D5-8122-D2CA-0E1D6D848885}"/>
              </a:ext>
            </a:extLst>
          </p:cNvPr>
          <p:cNvPicPr>
            <a:picLocks noChangeAspect="1"/>
          </p:cNvPicPr>
          <p:nvPr/>
        </p:nvPicPr>
        <p:blipFill>
          <a:blip r:embed="rId2"/>
          <a:stretch>
            <a:fillRect/>
          </a:stretch>
        </p:blipFill>
        <p:spPr>
          <a:xfrm>
            <a:off x="6058287" y="1082844"/>
            <a:ext cx="2629585" cy="2226479"/>
          </a:xfrm>
          <a:prstGeom prst="rect">
            <a:avLst/>
          </a:prstGeom>
        </p:spPr>
      </p:pic>
    </p:spTree>
    <p:extLst>
      <p:ext uri="{BB962C8B-B14F-4D97-AF65-F5344CB8AC3E}">
        <p14:creationId xmlns:p14="http://schemas.microsoft.com/office/powerpoint/2010/main" val="362204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926" y="16042"/>
            <a:ext cx="6516798" cy="1066800"/>
          </a:xfrm>
        </p:spPr>
        <p:txBody>
          <a:bodyPr/>
          <a:lstStyle/>
          <a:p>
            <a:r>
              <a:rPr lang="en-US" dirty="0"/>
              <a:t>Why Local Branches are Important</a:t>
            </a:r>
          </a:p>
        </p:txBody>
      </p:sp>
      <p:sp>
        <p:nvSpPr>
          <p:cNvPr id="3" name="Content Placeholder 2"/>
          <p:cNvSpPr>
            <a:spLocks noGrp="1"/>
          </p:cNvSpPr>
          <p:nvPr>
            <p:ph idx="1"/>
          </p:nvPr>
        </p:nvSpPr>
        <p:spPr>
          <a:xfrm>
            <a:off x="570457" y="1101041"/>
            <a:ext cx="5144840" cy="4994961"/>
          </a:xfrm>
          <a:noFill/>
        </p:spPr>
        <p:txBody>
          <a:bodyPr>
            <a:normAutofit fontScale="70000" lnSpcReduction="20000"/>
          </a:bodyPr>
          <a:lstStyle/>
          <a:p>
            <a:pPr>
              <a:lnSpc>
                <a:spcPct val="120000"/>
              </a:lnSpc>
              <a:spcBef>
                <a:spcPts val="0"/>
              </a:spcBef>
              <a:buClr>
                <a:schemeClr val="accent1"/>
              </a:buClr>
              <a:buFont typeface="Wingdings" charset="2"/>
              <a:buChar char="Ø"/>
            </a:pPr>
            <a:r>
              <a:rPr lang="en-US" sz="1900" dirty="0">
                <a:latin typeface="Arial" panose="020B0604020202020204" pitchFamily="34" charset="0"/>
                <a:cs typeface="Arial" panose="020B0604020202020204" pitchFamily="34" charset="0"/>
              </a:rPr>
              <a:t>Background</a:t>
            </a:r>
          </a:p>
          <a:p>
            <a:pPr lvl="1">
              <a:lnSpc>
                <a:spcPct val="120000"/>
              </a:lnSpc>
              <a:spcBef>
                <a:spcPts val="0"/>
              </a:spcBef>
            </a:pPr>
            <a:r>
              <a:rPr lang="en-US" sz="1900" dirty="0">
                <a:latin typeface="Arial" panose="020B0604020202020204" pitchFamily="34" charset="0"/>
                <a:cs typeface="Arial" panose="020B0604020202020204" pitchFamily="34" charset="0"/>
              </a:rPr>
              <a:t>Ottawa Valley Branch represents some 1,700 federal retirees and their families throughout the Ottawa Valley </a:t>
            </a:r>
          </a:p>
          <a:p>
            <a:pPr lvl="1">
              <a:lnSpc>
                <a:spcPct val="120000"/>
              </a:lnSpc>
              <a:spcBef>
                <a:spcPts val="0"/>
              </a:spcBef>
            </a:pPr>
            <a:r>
              <a:rPr lang="en-US" sz="1900" dirty="0">
                <a:latin typeface="Arial" panose="020B0604020202020204" pitchFamily="34" charset="0"/>
                <a:cs typeface="Arial" panose="020B0604020202020204" pitchFamily="34" charset="0"/>
              </a:rPr>
              <a:t>Respective roles and objectives for Association, Branches and National Office well articulated in the NAFR Strategic Plan</a:t>
            </a:r>
          </a:p>
          <a:p>
            <a:pPr>
              <a:lnSpc>
                <a:spcPct val="120000"/>
              </a:lnSpc>
              <a:spcBef>
                <a:spcPts val="0"/>
              </a:spcBef>
              <a:buClr>
                <a:schemeClr val="accent1"/>
              </a:buClr>
              <a:buFont typeface="Wingdings" charset="2"/>
              <a:buChar char="Ø"/>
            </a:pPr>
            <a:r>
              <a:rPr lang="en-US" sz="1900" dirty="0">
                <a:latin typeface="Arial" panose="020B0604020202020204" pitchFamily="34" charset="0"/>
                <a:cs typeface="Arial" panose="020B0604020202020204" pitchFamily="34" charset="0"/>
              </a:rPr>
              <a:t>Why the Ottawa Valley Branch is important</a:t>
            </a:r>
          </a:p>
          <a:p>
            <a:pPr lvl="1">
              <a:lnSpc>
                <a:spcPct val="120000"/>
              </a:lnSpc>
              <a:spcBef>
                <a:spcPts val="0"/>
              </a:spcBef>
            </a:pPr>
            <a:r>
              <a:rPr lang="en-US" sz="1900" dirty="0">
                <a:latin typeface="Arial" panose="020B0604020202020204" pitchFamily="34" charset="0"/>
                <a:cs typeface="Arial" panose="020B0604020202020204" pitchFamily="34" charset="0"/>
              </a:rPr>
              <a:t>Member engagement – local interests and concerns - Understand and take forward interests to the National Office and local decision-makers</a:t>
            </a:r>
          </a:p>
          <a:p>
            <a:pPr lvl="1">
              <a:lnSpc>
                <a:spcPct val="120000"/>
              </a:lnSpc>
              <a:spcBef>
                <a:spcPts val="0"/>
              </a:spcBef>
            </a:pPr>
            <a:r>
              <a:rPr lang="en-US" sz="1900" dirty="0">
                <a:latin typeface="Arial" panose="020B0604020202020204" pitchFamily="34" charset="0"/>
                <a:cs typeface="Arial" panose="020B0604020202020204" pitchFamily="34" charset="0"/>
              </a:rPr>
              <a:t> Communication – informing members of initiatives and opportunities that affect them highlighting local aspects</a:t>
            </a:r>
          </a:p>
          <a:p>
            <a:pPr lvl="1">
              <a:lnSpc>
                <a:spcPct val="120000"/>
              </a:lnSpc>
              <a:spcBef>
                <a:spcPts val="0"/>
              </a:spcBef>
            </a:pPr>
            <a:r>
              <a:rPr lang="en-US" sz="1900" dirty="0">
                <a:latin typeface="Arial" panose="020B0604020202020204" pitchFamily="34" charset="0"/>
                <a:cs typeface="Arial" panose="020B0604020202020204" pitchFamily="34" charset="0"/>
              </a:rPr>
              <a:t>Support – through volunteer engagement and member mobilization, support local communities and the NAFR</a:t>
            </a:r>
          </a:p>
          <a:p>
            <a:pPr>
              <a:lnSpc>
                <a:spcPct val="120000"/>
              </a:lnSpc>
              <a:spcBef>
                <a:spcPts val="0"/>
              </a:spcBef>
              <a:buClr>
                <a:schemeClr val="accent1"/>
              </a:buClr>
              <a:buFont typeface="Wingdings" charset="2"/>
              <a:buChar char="Ø"/>
            </a:pPr>
            <a:r>
              <a:rPr lang="en-US" sz="1900" dirty="0">
                <a:latin typeface="Arial" panose="020B0604020202020204" pitchFamily="34" charset="0"/>
                <a:cs typeface="Arial" panose="020B0604020202020204" pitchFamily="34" charset="0"/>
              </a:rPr>
              <a:t>Opportunity</a:t>
            </a:r>
          </a:p>
          <a:p>
            <a:pPr lvl="1">
              <a:lnSpc>
                <a:spcPct val="120000"/>
              </a:lnSpc>
              <a:spcBef>
                <a:spcPts val="0"/>
              </a:spcBef>
            </a:pPr>
            <a:r>
              <a:rPr lang="en-US" sz="1900" dirty="0">
                <a:latin typeface="Arial" panose="020B0604020202020204" pitchFamily="34" charset="0"/>
                <a:cs typeface="Arial" panose="020B0604020202020204" pitchFamily="34" charset="0"/>
              </a:rPr>
              <a:t>Outstanding support from the National Office </a:t>
            </a:r>
          </a:p>
          <a:p>
            <a:pPr lvl="1">
              <a:lnSpc>
                <a:spcPct val="120000"/>
              </a:lnSpc>
              <a:spcBef>
                <a:spcPts val="0"/>
              </a:spcBef>
            </a:pPr>
            <a:r>
              <a:rPr lang="en-US" sz="1900" dirty="0">
                <a:latin typeface="Arial" panose="020B0604020202020204" pitchFamily="34" charset="0"/>
                <a:cs typeface="Arial" panose="020B0604020202020204" pitchFamily="34" charset="0"/>
              </a:rPr>
              <a:t>Partnership/collaboration with Ottawa, Gatineau and Cornall Branches</a:t>
            </a:r>
          </a:p>
          <a:p>
            <a:pPr lvl="1">
              <a:lnSpc>
                <a:spcPct val="120000"/>
              </a:lnSpc>
              <a:spcBef>
                <a:spcPts val="0"/>
              </a:spcBef>
            </a:pPr>
            <a:r>
              <a:rPr lang="en-US" sz="1900" dirty="0">
                <a:latin typeface="Arial" panose="020B0604020202020204" pitchFamily="34" charset="0"/>
                <a:cs typeface="Arial" panose="020B0604020202020204" pitchFamily="34" charset="0"/>
              </a:rPr>
              <a:t>Foundation for success – Interim Board</a:t>
            </a:r>
          </a:p>
          <a:p>
            <a:endParaRPr lang="en-US" dirty="0"/>
          </a:p>
        </p:txBody>
      </p:sp>
      <p:sp>
        <p:nvSpPr>
          <p:cNvPr id="5" name="Flowchart: Alternate Process 4"/>
          <p:cNvSpPr/>
          <p:nvPr/>
        </p:nvSpPr>
        <p:spPr>
          <a:xfrm>
            <a:off x="7304966" y="6438900"/>
            <a:ext cx="1257628" cy="228600"/>
          </a:xfrm>
          <a:prstGeom prst="flowChartAlternateProces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en-CA" sz="1400" dirty="0">
                <a:solidFill>
                  <a:prstClr val="black"/>
                </a:solidFill>
                <a:latin typeface="Arial" panose="020B0604020202020204" pitchFamily="34" charset="0"/>
                <a:cs typeface="Arial" panose="020B0604020202020204" pitchFamily="34" charset="0"/>
              </a:rPr>
              <a:t>Page 3</a:t>
            </a:r>
            <a:endParaRPr lang="en-US" sz="1400" dirty="0">
              <a:solidFill>
                <a:prstClr val="black"/>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524EA56-3F45-6753-876C-1E798AF79CA0}"/>
              </a:ext>
            </a:extLst>
          </p:cNvPr>
          <p:cNvPicPr>
            <a:picLocks noChangeAspect="1"/>
          </p:cNvPicPr>
          <p:nvPr/>
        </p:nvPicPr>
        <p:blipFill>
          <a:blip r:embed="rId3"/>
          <a:stretch>
            <a:fillRect/>
          </a:stretch>
        </p:blipFill>
        <p:spPr>
          <a:xfrm>
            <a:off x="5658132" y="1295400"/>
            <a:ext cx="3040458" cy="2939918"/>
          </a:xfrm>
          <a:prstGeom prst="rect">
            <a:avLst/>
          </a:prstGeom>
        </p:spPr>
      </p:pic>
      <p:pic>
        <p:nvPicPr>
          <p:cNvPr id="9" name="Picture 8">
            <a:extLst>
              <a:ext uri="{FF2B5EF4-FFF2-40B4-BE49-F238E27FC236}">
                <a16:creationId xmlns:a16="http://schemas.microsoft.com/office/drawing/2014/main" id="{7ECBC79B-1CBA-A7E9-05CE-C42928FABE84}"/>
              </a:ext>
            </a:extLst>
          </p:cNvPr>
          <p:cNvPicPr>
            <a:picLocks noChangeAspect="1"/>
          </p:cNvPicPr>
          <p:nvPr/>
        </p:nvPicPr>
        <p:blipFill>
          <a:blip r:embed="rId4"/>
          <a:srcRect l="1252" r="1882" b="17702"/>
          <a:stretch/>
        </p:blipFill>
        <p:spPr>
          <a:xfrm>
            <a:off x="5641206" y="3717761"/>
            <a:ext cx="3057384" cy="2455365"/>
          </a:xfrm>
          <a:prstGeom prst="rect">
            <a:avLst/>
          </a:prstGeom>
        </p:spPr>
      </p:pic>
    </p:spTree>
    <p:extLst>
      <p:ext uri="{BB962C8B-B14F-4D97-AF65-F5344CB8AC3E}">
        <p14:creationId xmlns:p14="http://schemas.microsoft.com/office/powerpoint/2010/main" val="203000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76239-49E3-83F0-2DDC-5E1FD8BDE3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55792-EDCF-8F85-7291-5CD37BE5E2B9}"/>
              </a:ext>
            </a:extLst>
          </p:cNvPr>
          <p:cNvSpPr>
            <a:spLocks noGrp="1"/>
          </p:cNvSpPr>
          <p:nvPr>
            <p:ph type="title"/>
          </p:nvPr>
        </p:nvSpPr>
        <p:spPr>
          <a:xfrm>
            <a:off x="138147" y="2275"/>
            <a:ext cx="7120601" cy="1066800"/>
          </a:xfrm>
        </p:spPr>
        <p:txBody>
          <a:bodyPr/>
          <a:lstStyle/>
          <a:p>
            <a:r>
              <a:rPr lang="en-US" dirty="0"/>
              <a:t>Context – Branch Challenges</a:t>
            </a:r>
          </a:p>
        </p:txBody>
      </p:sp>
      <p:sp>
        <p:nvSpPr>
          <p:cNvPr id="3" name="Content Placeholder 2">
            <a:extLst>
              <a:ext uri="{FF2B5EF4-FFF2-40B4-BE49-F238E27FC236}">
                <a16:creationId xmlns:a16="http://schemas.microsoft.com/office/drawing/2014/main" id="{2373923D-F77D-F3E9-44FC-600E1143D046}"/>
              </a:ext>
            </a:extLst>
          </p:cNvPr>
          <p:cNvSpPr>
            <a:spLocks noGrp="1"/>
          </p:cNvSpPr>
          <p:nvPr>
            <p:ph idx="1"/>
          </p:nvPr>
        </p:nvSpPr>
        <p:spPr>
          <a:xfrm>
            <a:off x="2857053" y="1219200"/>
            <a:ext cx="5669109" cy="4953000"/>
          </a:xfrm>
          <a:noFill/>
        </p:spPr>
        <p:txBody>
          <a:bodyPr>
            <a:noAutofit/>
          </a:bodyPr>
          <a:lstStyle/>
          <a:p>
            <a:pPr>
              <a:lnSpc>
                <a:spcPct val="120000"/>
              </a:lnSpc>
              <a:spcBef>
                <a:spcPts val="0"/>
              </a:spcBef>
              <a:buClr>
                <a:schemeClr val="accent1"/>
              </a:buClr>
              <a:buFont typeface="Wingdings" charset="2"/>
              <a:buChar char="Ø"/>
            </a:pPr>
            <a:r>
              <a:rPr lang="en-US" sz="1600" dirty="0">
                <a:latin typeface="Arial" panose="020B0604020202020204" pitchFamily="34" charset="0"/>
                <a:cs typeface="Arial" panose="020B0604020202020204" pitchFamily="34" charset="0"/>
              </a:rPr>
              <a:t>Unable to conduct operations and normal Branch functions from October 2023 – January 2025 per Branch and National By-laws</a:t>
            </a:r>
          </a:p>
          <a:p>
            <a:pPr lvl="1">
              <a:lnSpc>
                <a:spcPct val="120000"/>
              </a:lnSpc>
              <a:spcBef>
                <a:spcPts val="0"/>
              </a:spcBef>
            </a:pPr>
            <a:r>
              <a:rPr lang="en-US" sz="1600" dirty="0">
                <a:latin typeface="Arial" panose="020B0604020202020204" pitchFamily="34" charset="0"/>
                <a:cs typeface="Arial" panose="020B0604020202020204" pitchFamily="34" charset="0"/>
              </a:rPr>
              <a:t>Resignation of previous Board</a:t>
            </a:r>
          </a:p>
          <a:p>
            <a:pPr lvl="1">
              <a:lnSpc>
                <a:spcPct val="120000"/>
              </a:lnSpc>
              <a:spcBef>
                <a:spcPts val="0"/>
              </a:spcBef>
            </a:pPr>
            <a:r>
              <a:rPr lang="en-US" sz="1600" dirty="0">
                <a:latin typeface="Arial" panose="020B0604020202020204" pitchFamily="34" charset="0"/>
                <a:cs typeface="Arial" panose="020B0604020202020204" pitchFamily="34" charset="0"/>
              </a:rPr>
              <a:t>Unable to hold AGM in 2024 - lack of a quorum despite two attempts</a:t>
            </a:r>
          </a:p>
          <a:p>
            <a:pPr lvl="1">
              <a:lnSpc>
                <a:spcPct val="120000"/>
              </a:lnSpc>
              <a:spcBef>
                <a:spcPts val="0"/>
              </a:spcBef>
            </a:pPr>
            <a:r>
              <a:rPr lang="en-US" sz="1600" dirty="0">
                <a:latin typeface="Arial" panose="020B0604020202020204" pitchFamily="34" charset="0"/>
                <a:cs typeface="Arial" panose="020B0604020202020204" pitchFamily="34" charset="0"/>
              </a:rPr>
              <a:t>Absence of volunteers – require four Directors to constitute Branch Board</a:t>
            </a:r>
          </a:p>
          <a:p>
            <a:pPr>
              <a:lnSpc>
                <a:spcPct val="120000"/>
              </a:lnSpc>
              <a:spcBef>
                <a:spcPts val="0"/>
              </a:spcBef>
              <a:buClr>
                <a:schemeClr val="accent1"/>
              </a:buClr>
              <a:buFont typeface="Wingdings" charset="2"/>
              <a:buChar char="Ø"/>
            </a:pPr>
            <a:r>
              <a:rPr lang="en-US" sz="1600" dirty="0">
                <a:latin typeface="Arial" panose="020B0604020202020204" pitchFamily="34" charset="0"/>
                <a:cs typeface="Arial" panose="020B0604020202020204" pitchFamily="34" charset="0"/>
              </a:rPr>
              <a:t>Administrative suspension – Branch financial and administrative functions managed by National Office</a:t>
            </a:r>
          </a:p>
          <a:p>
            <a:pPr lvl="1"/>
            <a:r>
              <a:rPr lang="en-US" sz="1600" dirty="0">
                <a:latin typeface="Arial" panose="020B0604020202020204" pitchFamily="34" charset="0"/>
                <a:cs typeface="Arial" panose="020B0604020202020204" pitchFamily="34" charset="0"/>
              </a:rPr>
              <a:t>Branch membership fees retained in ear-marked reserve</a:t>
            </a:r>
          </a:p>
          <a:p>
            <a:pPr>
              <a:buClr>
                <a:schemeClr val="accent1"/>
              </a:buClr>
              <a:buFont typeface="Wingdings" charset="2"/>
              <a:buChar char="Ø"/>
            </a:pPr>
            <a:r>
              <a:rPr lang="en-US" sz="1600" dirty="0">
                <a:latin typeface="Arial" panose="020B0604020202020204" pitchFamily="34" charset="0"/>
                <a:cs typeface="Arial" panose="020B0604020202020204" pitchFamily="34" charset="0"/>
              </a:rPr>
              <a:t>Impact – foregone opportunities and obligations -</a:t>
            </a:r>
          </a:p>
          <a:p>
            <a:pPr lvl="1"/>
            <a:r>
              <a:rPr lang="en-US" sz="1600" dirty="0">
                <a:latin typeface="Arial" panose="020B0604020202020204" pitchFamily="34" charset="0"/>
                <a:cs typeface="Arial" panose="020B0604020202020204" pitchFamily="34" charset="0"/>
              </a:rPr>
              <a:t>Voice not heard – key events – elections, National Association strategic and organizational reviews</a:t>
            </a:r>
          </a:p>
          <a:p>
            <a:pPr lvl="1"/>
            <a:r>
              <a:rPr lang="en-US" sz="1600" dirty="0">
                <a:latin typeface="Arial" panose="020B0604020202020204" pitchFamily="34" charset="0"/>
                <a:cs typeface="Arial" panose="020B0604020202020204" pitchFamily="34" charset="0"/>
              </a:rPr>
              <a:t>Partnerships and information sharing</a:t>
            </a:r>
          </a:p>
        </p:txBody>
      </p:sp>
      <p:sp>
        <p:nvSpPr>
          <p:cNvPr id="5" name="Flowchart: Alternate Process 4">
            <a:extLst>
              <a:ext uri="{FF2B5EF4-FFF2-40B4-BE49-F238E27FC236}">
                <a16:creationId xmlns:a16="http://schemas.microsoft.com/office/drawing/2014/main" id="{EB4E3DC5-F6F3-4E45-0841-5FFCB8037252}"/>
              </a:ext>
            </a:extLst>
          </p:cNvPr>
          <p:cNvSpPr/>
          <p:nvPr/>
        </p:nvSpPr>
        <p:spPr>
          <a:xfrm>
            <a:off x="7258749" y="6324600"/>
            <a:ext cx="971803" cy="342900"/>
          </a:xfrm>
          <a:prstGeom prst="flowChartAlternateProces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en-US" sz="1400" dirty="0">
                <a:solidFill>
                  <a:prstClr val="black"/>
                </a:solidFill>
                <a:latin typeface="Arial" panose="020B0604020202020204" pitchFamily="34" charset="0"/>
                <a:cs typeface="Arial" panose="020B0604020202020204" pitchFamily="34" charset="0"/>
              </a:rPr>
              <a:t>Page 4</a:t>
            </a:r>
          </a:p>
        </p:txBody>
      </p:sp>
      <p:pic>
        <p:nvPicPr>
          <p:cNvPr id="7" name="Picture 6">
            <a:extLst>
              <a:ext uri="{FF2B5EF4-FFF2-40B4-BE49-F238E27FC236}">
                <a16:creationId xmlns:a16="http://schemas.microsoft.com/office/drawing/2014/main" id="{B6FEC633-F3D2-2945-CA5F-5082F1BCE04E}"/>
              </a:ext>
            </a:extLst>
          </p:cNvPr>
          <p:cNvPicPr>
            <a:picLocks noChangeAspect="1"/>
          </p:cNvPicPr>
          <p:nvPr/>
        </p:nvPicPr>
        <p:blipFill>
          <a:blip r:embed="rId3"/>
          <a:srcRect l="20787" t="13105" r="4413" b="6895"/>
          <a:stretch/>
        </p:blipFill>
        <p:spPr>
          <a:xfrm>
            <a:off x="1" y="1371600"/>
            <a:ext cx="2799887" cy="3048000"/>
          </a:xfrm>
          <a:prstGeom prst="rect">
            <a:avLst/>
          </a:prstGeom>
        </p:spPr>
      </p:pic>
    </p:spTree>
    <p:extLst>
      <p:ext uri="{BB962C8B-B14F-4D97-AF65-F5344CB8AC3E}">
        <p14:creationId xmlns:p14="http://schemas.microsoft.com/office/powerpoint/2010/main" val="153321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4C3D8-3174-933F-0180-D328E9AEE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E265F6-BD3E-FCCB-E761-F20BAB0D51CB}"/>
              </a:ext>
            </a:extLst>
          </p:cNvPr>
          <p:cNvSpPr>
            <a:spLocks noGrp="1"/>
          </p:cNvSpPr>
          <p:nvPr>
            <p:ph type="title"/>
          </p:nvPr>
        </p:nvSpPr>
        <p:spPr>
          <a:xfrm>
            <a:off x="116746" y="0"/>
            <a:ext cx="7230150" cy="1066800"/>
          </a:xfrm>
        </p:spPr>
        <p:txBody>
          <a:bodyPr/>
          <a:lstStyle/>
          <a:p>
            <a:r>
              <a:rPr lang="en-US" dirty="0"/>
              <a:t>Objectives and Priorities – Interim Board</a:t>
            </a:r>
          </a:p>
        </p:txBody>
      </p:sp>
      <p:sp>
        <p:nvSpPr>
          <p:cNvPr id="3" name="Content Placeholder 2">
            <a:extLst>
              <a:ext uri="{FF2B5EF4-FFF2-40B4-BE49-F238E27FC236}">
                <a16:creationId xmlns:a16="http://schemas.microsoft.com/office/drawing/2014/main" id="{622F63EF-96BD-B5CA-DCE5-01F77FDD19D5}"/>
              </a:ext>
            </a:extLst>
          </p:cNvPr>
          <p:cNvSpPr>
            <a:spLocks noGrp="1"/>
          </p:cNvSpPr>
          <p:nvPr>
            <p:ph idx="1"/>
          </p:nvPr>
        </p:nvSpPr>
        <p:spPr>
          <a:xfrm>
            <a:off x="398964" y="1219200"/>
            <a:ext cx="6947933" cy="4800600"/>
          </a:xfrm>
          <a:noFill/>
        </p:spPr>
        <p:txBody>
          <a:bodyPr>
            <a:normAutofit fontScale="85000" lnSpcReduction="20000"/>
          </a:bodyPr>
          <a:lstStyle/>
          <a:p>
            <a:pPr>
              <a:lnSpc>
                <a:spcPct val="120000"/>
              </a:lnSpc>
              <a:spcBef>
                <a:spcPts val="0"/>
              </a:spcBef>
              <a:buClr>
                <a:schemeClr val="accent1"/>
              </a:buClr>
              <a:buFont typeface="Wingdings" charset="2"/>
              <a:buChar char="Ø"/>
            </a:pPr>
            <a:r>
              <a:rPr lang="en-US" dirty="0">
                <a:latin typeface="Arial" panose="020B0604020202020204" pitchFamily="34" charset="0"/>
                <a:cs typeface="Arial" panose="020B0604020202020204" pitchFamily="34" charset="0"/>
              </a:rPr>
              <a:t>January 2025 – New Branch Board constituted through recruitment/appointment of four Directors (Bennett, Langham, Hawkes, Davies)</a:t>
            </a:r>
          </a:p>
          <a:p>
            <a:pPr>
              <a:lnSpc>
                <a:spcPct val="120000"/>
              </a:lnSpc>
              <a:spcBef>
                <a:spcPts val="0"/>
              </a:spcBef>
              <a:buClr>
                <a:schemeClr val="accent1"/>
              </a:buClr>
              <a:buFont typeface="Wingdings" charset="2"/>
              <a:buChar char="Ø"/>
            </a:pPr>
            <a:r>
              <a:rPr lang="en-US" dirty="0">
                <a:latin typeface="Arial" panose="020B0604020202020204" pitchFamily="34" charset="0"/>
                <a:cs typeface="Arial" panose="020B0604020202020204" pitchFamily="34" charset="0"/>
              </a:rPr>
              <a:t> Regular Board meetings, engagement with National Office, other Branches</a:t>
            </a:r>
          </a:p>
          <a:p>
            <a:pPr>
              <a:lnSpc>
                <a:spcPct val="120000"/>
              </a:lnSpc>
              <a:spcBef>
                <a:spcPts val="0"/>
              </a:spcBef>
              <a:buClr>
                <a:schemeClr val="accent1"/>
              </a:buClr>
              <a:buFont typeface="Wingdings" charset="2"/>
              <a:buChar char="Ø"/>
            </a:pPr>
            <a:r>
              <a:rPr lang="en-US" dirty="0">
                <a:latin typeface="Arial" panose="020B0604020202020204" pitchFamily="34" charset="0"/>
                <a:cs typeface="Arial" panose="020B0604020202020204" pitchFamily="34" charset="0"/>
              </a:rPr>
              <a:t>Objective </a:t>
            </a:r>
          </a:p>
          <a:p>
            <a:pPr lvl="1">
              <a:lnSpc>
                <a:spcPct val="120000"/>
              </a:lnSpc>
              <a:spcBef>
                <a:spcPts val="0"/>
              </a:spcBef>
            </a:pPr>
            <a:r>
              <a:rPr lang="en-US" dirty="0">
                <a:latin typeface="Arial" panose="020B0604020202020204" pitchFamily="34" charset="0"/>
                <a:cs typeface="Arial" panose="020B0604020202020204" pitchFamily="34" charset="0"/>
              </a:rPr>
              <a:t>Incrementally stabilize and strengthen the Branch through member engagement and mobilization</a:t>
            </a:r>
          </a:p>
          <a:p>
            <a:pPr>
              <a:lnSpc>
                <a:spcPct val="120000"/>
              </a:lnSpc>
              <a:spcBef>
                <a:spcPts val="0"/>
              </a:spcBef>
              <a:buClr>
                <a:schemeClr val="accent1"/>
              </a:buClr>
              <a:buFont typeface="Wingdings" charset="2"/>
              <a:buChar char="Ø"/>
            </a:pPr>
            <a:r>
              <a:rPr lang="en-US" dirty="0">
                <a:latin typeface="Arial" panose="020B0604020202020204" pitchFamily="34" charset="0"/>
                <a:cs typeface="Arial" panose="020B0604020202020204" pitchFamily="34" charset="0"/>
              </a:rPr>
              <a:t>Priorities </a:t>
            </a:r>
          </a:p>
          <a:p>
            <a:pPr lvl="1">
              <a:lnSpc>
                <a:spcPct val="120000"/>
              </a:lnSpc>
              <a:spcBef>
                <a:spcPts val="0"/>
              </a:spcBef>
            </a:pPr>
            <a:r>
              <a:rPr lang="en-US" dirty="0">
                <a:latin typeface="Arial" panose="020B0604020202020204" pitchFamily="34" charset="0"/>
                <a:cs typeface="Arial" panose="020B0604020202020204" pitchFamily="34" charset="0"/>
              </a:rPr>
              <a:t>Successful AGM with quorum of members</a:t>
            </a:r>
          </a:p>
          <a:p>
            <a:pPr lvl="1">
              <a:lnSpc>
                <a:spcPct val="120000"/>
              </a:lnSpc>
              <a:spcBef>
                <a:spcPts val="0"/>
              </a:spcBef>
            </a:pPr>
            <a:r>
              <a:rPr lang="en-US" dirty="0">
                <a:latin typeface="Arial" panose="020B0604020202020204" pitchFamily="34" charset="0"/>
                <a:cs typeface="Arial" panose="020B0604020202020204" pitchFamily="34" charset="0"/>
              </a:rPr>
              <a:t>Attract members to serve as Directors and transition Board and Branch to full, regular functions </a:t>
            </a:r>
          </a:p>
          <a:p>
            <a:pPr>
              <a:lnSpc>
                <a:spcPct val="120000"/>
              </a:lnSpc>
              <a:spcBef>
                <a:spcPts val="0"/>
              </a:spcBef>
              <a:buClr>
                <a:schemeClr val="accent1"/>
              </a:buClr>
              <a:buFont typeface="Wingdings" charset="2"/>
              <a:buChar char="Ø"/>
            </a:pPr>
            <a:r>
              <a:rPr lang="en-US" dirty="0">
                <a:latin typeface="Arial" panose="020B0604020202020204" pitchFamily="34" charset="0"/>
                <a:cs typeface="Arial" panose="020B0604020202020204" pitchFamily="34" charset="0"/>
              </a:rPr>
              <a:t>Strategies – positioning the Branch for success</a:t>
            </a:r>
          </a:p>
          <a:p>
            <a:pPr lvl="1">
              <a:lnSpc>
                <a:spcPct val="120000"/>
              </a:lnSpc>
              <a:spcBef>
                <a:spcPts val="0"/>
              </a:spcBef>
            </a:pPr>
            <a:r>
              <a:rPr lang="en-US" dirty="0">
                <a:latin typeface="Arial" panose="020B0604020202020204" pitchFamily="34" charset="0"/>
                <a:cs typeface="Arial" panose="020B0604020202020204" pitchFamily="34" charset="0"/>
              </a:rPr>
              <a:t>Governance changes – quorum and Director nomination procedures</a:t>
            </a:r>
          </a:p>
          <a:p>
            <a:pPr lvl="1">
              <a:lnSpc>
                <a:spcPct val="120000"/>
              </a:lnSpc>
              <a:spcBef>
                <a:spcPts val="0"/>
              </a:spcBef>
            </a:pPr>
            <a:r>
              <a:rPr lang="en-US" dirty="0">
                <a:latin typeface="Arial" panose="020B0604020202020204" pitchFamily="34" charset="0"/>
                <a:cs typeface="Arial" panose="020B0604020202020204" pitchFamily="34" charset="0"/>
              </a:rPr>
              <a:t>Financial management and resources</a:t>
            </a:r>
          </a:p>
          <a:p>
            <a:pPr lvl="1">
              <a:lnSpc>
                <a:spcPct val="120000"/>
              </a:lnSpc>
              <a:spcBef>
                <a:spcPts val="0"/>
              </a:spcBef>
            </a:pPr>
            <a:r>
              <a:rPr lang="en-US" dirty="0">
                <a:latin typeface="Arial" panose="020B0604020202020204" pitchFamily="34" charset="0"/>
                <a:cs typeface="Arial" panose="020B0604020202020204" pitchFamily="34" charset="0"/>
              </a:rPr>
              <a:t>Active communications – mail-outs and website</a:t>
            </a:r>
          </a:p>
          <a:p>
            <a:pPr lvl="1">
              <a:lnSpc>
                <a:spcPct val="120000"/>
              </a:lnSpc>
              <a:spcBef>
                <a:spcPts val="0"/>
              </a:spcBef>
            </a:pPr>
            <a:r>
              <a:rPr lang="en-US" dirty="0">
                <a:latin typeface="Arial" panose="020B0604020202020204" pitchFamily="34" charset="0"/>
                <a:cs typeface="Arial" panose="020B0604020202020204" pitchFamily="34" charset="0"/>
              </a:rPr>
              <a:t>AGM agenda – guest speakers to spark interest</a:t>
            </a:r>
          </a:p>
          <a:p>
            <a:pPr lvl="1">
              <a:lnSpc>
                <a:spcPct val="120000"/>
              </a:lnSpc>
              <a:spcBef>
                <a:spcPts val="0"/>
              </a:spcBef>
            </a:pPr>
            <a:r>
              <a:rPr lang="en-US" dirty="0">
                <a:latin typeface="Arial" panose="020B0604020202020204" pitchFamily="34" charset="0"/>
                <a:cs typeface="Arial" panose="020B0604020202020204" pitchFamily="34" charset="0"/>
              </a:rPr>
              <a:t>Support – National Office noting Board decision to leave Branch under Administrative Suspension pending successful AGM and new Board</a:t>
            </a:r>
          </a:p>
        </p:txBody>
      </p:sp>
      <p:sp>
        <p:nvSpPr>
          <p:cNvPr id="5" name="Flowchart: Alternate Process 4">
            <a:extLst>
              <a:ext uri="{FF2B5EF4-FFF2-40B4-BE49-F238E27FC236}">
                <a16:creationId xmlns:a16="http://schemas.microsoft.com/office/drawing/2014/main" id="{8247A989-AA58-4EC8-D257-374270F5C704}"/>
              </a:ext>
            </a:extLst>
          </p:cNvPr>
          <p:cNvSpPr/>
          <p:nvPr/>
        </p:nvSpPr>
        <p:spPr>
          <a:xfrm>
            <a:off x="7268619" y="6177887"/>
            <a:ext cx="1110681" cy="342900"/>
          </a:xfrm>
          <a:prstGeom prst="flowChartAlternateProces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en-CA" sz="1400" dirty="0">
                <a:solidFill>
                  <a:prstClr val="black"/>
                </a:solidFill>
                <a:latin typeface="Arial" panose="020B0604020202020204" pitchFamily="34" charset="0"/>
                <a:cs typeface="Arial" panose="020B0604020202020204" pitchFamily="34" charset="0"/>
              </a:rPr>
              <a:t>Page 5</a:t>
            </a:r>
            <a:endParaRPr lang="en-US" sz="1400" dirty="0">
              <a:solidFill>
                <a:prstClr val="black"/>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5DD9693-915C-C524-E4A2-6AA5100FD679}"/>
              </a:ext>
            </a:extLst>
          </p:cNvPr>
          <p:cNvPicPr>
            <a:picLocks noChangeAspect="1"/>
          </p:cNvPicPr>
          <p:nvPr/>
        </p:nvPicPr>
        <p:blipFill>
          <a:blip r:embed="rId3"/>
          <a:stretch>
            <a:fillRect/>
          </a:stretch>
        </p:blipFill>
        <p:spPr>
          <a:xfrm>
            <a:off x="7085326" y="4360632"/>
            <a:ext cx="1477269" cy="1688738"/>
          </a:xfrm>
          <a:prstGeom prst="rect">
            <a:avLst/>
          </a:prstGeom>
        </p:spPr>
      </p:pic>
    </p:spTree>
    <p:extLst>
      <p:ext uri="{BB962C8B-B14F-4D97-AF65-F5344CB8AC3E}">
        <p14:creationId xmlns:p14="http://schemas.microsoft.com/office/powerpoint/2010/main" val="272361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64A3A-F2E1-9CA1-F1A8-FD954B0D8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96F3F9-A63E-BA69-32C4-87C059FF03DE}"/>
              </a:ext>
            </a:extLst>
          </p:cNvPr>
          <p:cNvSpPr>
            <a:spLocks noGrp="1"/>
          </p:cNvSpPr>
          <p:nvPr>
            <p:ph type="title"/>
          </p:nvPr>
        </p:nvSpPr>
        <p:spPr>
          <a:xfrm>
            <a:off x="391799" y="-57150"/>
            <a:ext cx="7230150" cy="1066800"/>
          </a:xfrm>
        </p:spPr>
        <p:txBody>
          <a:bodyPr/>
          <a:lstStyle/>
          <a:p>
            <a:r>
              <a:rPr lang="en-US" dirty="0"/>
              <a:t>Building Our Future</a:t>
            </a:r>
          </a:p>
        </p:txBody>
      </p:sp>
      <p:sp>
        <p:nvSpPr>
          <p:cNvPr id="3" name="Content Placeholder 2">
            <a:extLst>
              <a:ext uri="{FF2B5EF4-FFF2-40B4-BE49-F238E27FC236}">
                <a16:creationId xmlns:a16="http://schemas.microsoft.com/office/drawing/2014/main" id="{E59FBD44-6D49-309D-A348-9E8FFC871007}"/>
              </a:ext>
            </a:extLst>
          </p:cNvPr>
          <p:cNvSpPr>
            <a:spLocks noGrp="1"/>
          </p:cNvSpPr>
          <p:nvPr>
            <p:ph idx="1"/>
          </p:nvPr>
        </p:nvSpPr>
        <p:spPr>
          <a:xfrm>
            <a:off x="398964" y="1219200"/>
            <a:ext cx="5487829" cy="4800600"/>
          </a:xfrm>
          <a:noFill/>
        </p:spPr>
        <p:txBody>
          <a:bodyPr>
            <a:normAutofit fontScale="92500" lnSpcReduction="10000"/>
          </a:bodyPr>
          <a:lstStyle/>
          <a:p>
            <a:pPr>
              <a:lnSpc>
                <a:spcPct val="120000"/>
              </a:lnSpc>
              <a:spcBef>
                <a:spcPts val="0"/>
              </a:spcBef>
              <a:buClr>
                <a:schemeClr val="accent1"/>
              </a:buClr>
              <a:buFont typeface="Wingdings" charset="2"/>
              <a:buChar char="Ø"/>
            </a:pPr>
            <a:r>
              <a:rPr lang="en-US" sz="1800" dirty="0">
                <a:latin typeface="Arial" panose="020B0604020202020204" pitchFamily="34" charset="0"/>
                <a:cs typeface="Arial" panose="020B0604020202020204" pitchFamily="34" charset="0"/>
              </a:rPr>
              <a:t>Two essential conditions for sustainable Branch functions in 2025 and beyond</a:t>
            </a:r>
          </a:p>
          <a:p>
            <a:pPr lvl="1">
              <a:lnSpc>
                <a:spcPct val="120000"/>
              </a:lnSpc>
              <a:spcBef>
                <a:spcPts val="0"/>
              </a:spcBef>
            </a:pPr>
            <a:r>
              <a:rPr lang="en-US" dirty="0">
                <a:latin typeface="Arial" panose="020B0604020202020204" pitchFamily="34" charset="0"/>
                <a:cs typeface="Arial" panose="020B0604020202020204" pitchFamily="34" charset="0"/>
              </a:rPr>
              <a:t>Successful AGM – participation and quorum of 1% of membership</a:t>
            </a:r>
          </a:p>
          <a:p>
            <a:pPr lvl="1">
              <a:lnSpc>
                <a:spcPct val="120000"/>
              </a:lnSpc>
              <a:spcBef>
                <a:spcPts val="0"/>
              </a:spcBef>
            </a:pPr>
            <a:r>
              <a:rPr lang="en-US" dirty="0">
                <a:latin typeface="Arial" panose="020B0604020202020204" pitchFamily="34" charset="0"/>
                <a:cs typeface="Arial" panose="020B0604020202020204" pitchFamily="34" charset="0"/>
              </a:rPr>
              <a:t>Recruitment of new Directors – all Board/Executive positions</a:t>
            </a:r>
          </a:p>
          <a:p>
            <a:pPr>
              <a:lnSpc>
                <a:spcPct val="120000"/>
              </a:lnSpc>
              <a:spcBef>
                <a:spcPts val="0"/>
              </a:spcBef>
              <a:buClr>
                <a:schemeClr val="accent1"/>
              </a:buClr>
              <a:buFont typeface="Wingdings" charset="2"/>
              <a:buChar char="Ø"/>
            </a:pPr>
            <a:r>
              <a:rPr lang="en-US" sz="1800" dirty="0">
                <a:latin typeface="Arial" panose="020B0604020202020204" pitchFamily="34" charset="0"/>
                <a:cs typeface="Arial" panose="020B0604020202020204" pitchFamily="34" charset="0"/>
              </a:rPr>
              <a:t>Depending on outcome of the AGM, current Board will consider all options</a:t>
            </a:r>
          </a:p>
          <a:p>
            <a:pPr lvl="1">
              <a:lnSpc>
                <a:spcPct val="120000"/>
              </a:lnSpc>
              <a:spcBef>
                <a:spcPts val="0"/>
              </a:spcBef>
            </a:pPr>
            <a:r>
              <a:rPr lang="en-US" dirty="0">
                <a:solidFill>
                  <a:srgbClr val="FF0000"/>
                </a:solidFill>
                <a:latin typeface="Arial" panose="020B0604020202020204" pitchFamily="34" charset="0"/>
                <a:cs typeface="Arial" panose="020B0604020202020204" pitchFamily="34" charset="0"/>
              </a:rPr>
              <a:t>Scenario 1</a:t>
            </a:r>
            <a:r>
              <a:rPr lang="en-US" dirty="0">
                <a:solidFill>
                  <a:srgbClr val="374D8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Branch moves forward</a:t>
            </a:r>
          </a:p>
          <a:p>
            <a:pPr lvl="2">
              <a:lnSpc>
                <a:spcPct val="120000"/>
              </a:lnSpc>
              <a:spcBef>
                <a:spcPts val="0"/>
              </a:spcBef>
              <a:buFont typeface="Courier New"/>
              <a:buChar char="o"/>
            </a:pPr>
            <a:r>
              <a:rPr lang="en-US" sz="1800" dirty="0">
                <a:latin typeface="Arial" panose="020B0604020202020204" pitchFamily="34" charset="0"/>
                <a:cs typeface="Arial" panose="020B0604020202020204" pitchFamily="34" charset="0"/>
              </a:rPr>
              <a:t>Determine personal interest and willingness to continue to serve</a:t>
            </a:r>
          </a:p>
          <a:p>
            <a:pPr lvl="2">
              <a:lnSpc>
                <a:spcPct val="120000"/>
              </a:lnSpc>
              <a:spcBef>
                <a:spcPts val="0"/>
              </a:spcBef>
              <a:buFont typeface="Courier New"/>
              <a:buChar char="o"/>
            </a:pPr>
            <a:r>
              <a:rPr lang="en-US" sz="1800" dirty="0">
                <a:latin typeface="Arial" panose="020B0604020202020204" pitchFamily="34" charset="0"/>
                <a:cs typeface="Arial" panose="020B0604020202020204" pitchFamily="34" charset="0"/>
              </a:rPr>
              <a:t>Welcome and support transition to new Board</a:t>
            </a:r>
          </a:p>
          <a:p>
            <a:pPr lvl="1">
              <a:lnSpc>
                <a:spcPct val="120000"/>
              </a:lnSpc>
              <a:spcBef>
                <a:spcPts val="0"/>
              </a:spcBef>
            </a:pPr>
            <a:r>
              <a:rPr lang="en-US" dirty="0">
                <a:solidFill>
                  <a:srgbClr val="FF0000"/>
                </a:solidFill>
                <a:latin typeface="Arial" panose="020B0604020202020204" pitchFamily="34" charset="0"/>
                <a:cs typeface="Arial" panose="020B0604020202020204" pitchFamily="34" charset="0"/>
              </a:rPr>
              <a:t>Scenario 2</a:t>
            </a:r>
            <a:r>
              <a:rPr lang="en-US" dirty="0">
                <a:latin typeface="Arial" panose="020B0604020202020204" pitchFamily="34" charset="0"/>
                <a:cs typeface="Arial" panose="020B0604020202020204" pitchFamily="34" charset="0"/>
              </a:rPr>
              <a:t> – strategic review of Branch </a:t>
            </a:r>
          </a:p>
          <a:p>
            <a:pPr lvl="2">
              <a:lnSpc>
                <a:spcPct val="120000"/>
              </a:lnSpc>
              <a:spcBef>
                <a:spcPts val="0"/>
              </a:spcBef>
              <a:buFont typeface="Courier New"/>
              <a:buChar char="o"/>
            </a:pPr>
            <a:r>
              <a:rPr lang="en-US" sz="1800" dirty="0">
                <a:latin typeface="Arial" panose="020B0604020202020204" pitchFamily="34" charset="0"/>
                <a:cs typeface="Arial" panose="020B0604020202020204" pitchFamily="34" charset="0"/>
              </a:rPr>
              <a:t>In consultation with National Office and members, consider long-term viability and sustainability of Branch</a:t>
            </a:r>
          </a:p>
          <a:p>
            <a:pPr lvl="1">
              <a:lnSpc>
                <a:spcPct val="120000"/>
              </a:lnSpc>
              <a:spcBef>
                <a:spcPts val="0"/>
              </a:spcBef>
            </a:pPr>
            <a:endParaRPr lang="en-US" dirty="0">
              <a:latin typeface="Arial" panose="020B0604020202020204" pitchFamily="34" charset="0"/>
              <a:cs typeface="Arial" panose="020B0604020202020204" pitchFamily="34" charset="0"/>
            </a:endParaRPr>
          </a:p>
          <a:p>
            <a:pPr lvl="1">
              <a:lnSpc>
                <a:spcPct val="120000"/>
              </a:lnSpc>
              <a:spcBef>
                <a:spcPts val="0"/>
              </a:spcBef>
            </a:pPr>
            <a:endParaRPr lang="en-US" dirty="0">
              <a:latin typeface="Arial" panose="020B0604020202020204" pitchFamily="34" charset="0"/>
              <a:cs typeface="Arial" panose="020B0604020202020204" pitchFamily="34" charset="0"/>
            </a:endParaRPr>
          </a:p>
        </p:txBody>
      </p:sp>
      <p:sp>
        <p:nvSpPr>
          <p:cNvPr id="5" name="Flowchart: Alternate Process 4">
            <a:extLst>
              <a:ext uri="{FF2B5EF4-FFF2-40B4-BE49-F238E27FC236}">
                <a16:creationId xmlns:a16="http://schemas.microsoft.com/office/drawing/2014/main" id="{10729F50-96AC-0125-BDE4-A7CF1B77AB16}"/>
              </a:ext>
            </a:extLst>
          </p:cNvPr>
          <p:cNvSpPr/>
          <p:nvPr/>
        </p:nvSpPr>
        <p:spPr>
          <a:xfrm>
            <a:off x="7315914" y="6324600"/>
            <a:ext cx="1246679" cy="342900"/>
          </a:xfrm>
          <a:prstGeom prst="flowChartAlternateProces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en-CA" sz="1400" dirty="0">
                <a:solidFill>
                  <a:prstClr val="black"/>
                </a:solidFill>
                <a:latin typeface="Arial" panose="020B0604020202020204" pitchFamily="34" charset="0"/>
                <a:cs typeface="Arial" panose="020B0604020202020204" pitchFamily="34" charset="0"/>
              </a:rPr>
              <a:t>Page 6</a:t>
            </a:r>
            <a:endParaRPr lang="en-US" sz="1400" dirty="0">
              <a:solidFill>
                <a:prstClr val="black"/>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9D53F28-F7C5-8667-B0FD-58FEBE286C1C}"/>
              </a:ext>
            </a:extLst>
          </p:cNvPr>
          <p:cNvPicPr>
            <a:picLocks noChangeAspect="1"/>
          </p:cNvPicPr>
          <p:nvPr/>
        </p:nvPicPr>
        <p:blipFill>
          <a:blip r:embed="rId3"/>
          <a:stretch>
            <a:fillRect/>
          </a:stretch>
        </p:blipFill>
        <p:spPr>
          <a:xfrm>
            <a:off x="5829628" y="2590800"/>
            <a:ext cx="3194729" cy="2476500"/>
          </a:xfrm>
          <a:prstGeom prst="rect">
            <a:avLst/>
          </a:prstGeom>
        </p:spPr>
      </p:pic>
    </p:spTree>
    <p:extLst>
      <p:ext uri="{BB962C8B-B14F-4D97-AF65-F5344CB8AC3E}">
        <p14:creationId xmlns:p14="http://schemas.microsoft.com/office/powerpoint/2010/main" val="23259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89343-FEE8-A025-53B0-7E8399E458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B0BB9-F583-EF5E-013C-37767CD2F96B}"/>
              </a:ext>
            </a:extLst>
          </p:cNvPr>
          <p:cNvSpPr>
            <a:spLocks noGrp="1"/>
          </p:cNvSpPr>
          <p:nvPr>
            <p:ph type="title"/>
          </p:nvPr>
        </p:nvSpPr>
        <p:spPr>
          <a:xfrm>
            <a:off x="391799" y="-57150"/>
            <a:ext cx="7230150" cy="1066800"/>
          </a:xfrm>
        </p:spPr>
        <p:txBody>
          <a:bodyPr/>
          <a:lstStyle/>
          <a:p>
            <a:r>
              <a:rPr lang="en-US" dirty="0"/>
              <a:t>Next Steps</a:t>
            </a:r>
          </a:p>
        </p:txBody>
      </p:sp>
      <p:sp>
        <p:nvSpPr>
          <p:cNvPr id="3" name="Content Placeholder 2">
            <a:extLst>
              <a:ext uri="{FF2B5EF4-FFF2-40B4-BE49-F238E27FC236}">
                <a16:creationId xmlns:a16="http://schemas.microsoft.com/office/drawing/2014/main" id="{6EFD5D68-80EF-B3ED-5FCD-FE7710AC75E2}"/>
              </a:ext>
            </a:extLst>
          </p:cNvPr>
          <p:cNvSpPr>
            <a:spLocks noGrp="1"/>
          </p:cNvSpPr>
          <p:nvPr>
            <p:ph idx="1"/>
          </p:nvPr>
        </p:nvSpPr>
        <p:spPr>
          <a:xfrm>
            <a:off x="398964" y="1219200"/>
            <a:ext cx="5887983" cy="4800600"/>
          </a:xfrm>
          <a:noFill/>
        </p:spPr>
        <p:txBody>
          <a:bodyPr>
            <a:normAutofit/>
          </a:bodyPr>
          <a:lstStyle/>
          <a:p>
            <a:pPr>
              <a:lnSpc>
                <a:spcPct val="120000"/>
              </a:lnSpc>
              <a:spcBef>
                <a:spcPts val="0"/>
              </a:spcBef>
              <a:buClr>
                <a:schemeClr val="accent1"/>
              </a:buClr>
              <a:buFont typeface="Wingdings" charset="2"/>
              <a:buChar char="Ø"/>
            </a:pPr>
            <a:r>
              <a:rPr lang="en-US" dirty="0">
                <a:latin typeface="Arial" panose="020B0604020202020204" pitchFamily="34" charset="0"/>
                <a:cs typeface="Arial" panose="020B0604020202020204" pitchFamily="34" charset="0"/>
              </a:rPr>
              <a:t>Confirm new Board/Executive roles and support transition</a:t>
            </a:r>
          </a:p>
          <a:p>
            <a:pPr>
              <a:lnSpc>
                <a:spcPct val="120000"/>
              </a:lnSpc>
              <a:spcBef>
                <a:spcPts val="0"/>
              </a:spcBef>
              <a:buClr>
                <a:schemeClr val="accent1"/>
              </a:buClr>
              <a:buFont typeface="Wingdings" charset="2"/>
              <a:buChar char="Ø"/>
            </a:pPr>
            <a:r>
              <a:rPr lang="en-US" dirty="0">
                <a:latin typeface="Arial" panose="020B0604020202020204" pitchFamily="34" charset="0"/>
                <a:cs typeface="Arial" panose="020B0604020202020204" pitchFamily="34" charset="0"/>
              </a:rPr>
              <a:t>Report to National Office on AGM/Branch affairs (per national by-laws for all Branches)</a:t>
            </a:r>
          </a:p>
          <a:p>
            <a:pPr>
              <a:lnSpc>
                <a:spcPct val="120000"/>
              </a:lnSpc>
              <a:spcBef>
                <a:spcPts val="0"/>
              </a:spcBef>
              <a:buClr>
                <a:schemeClr val="accent1"/>
              </a:buClr>
              <a:buFont typeface="Wingdings" charset="2"/>
              <a:buChar char="Ø"/>
            </a:pPr>
            <a:r>
              <a:rPr lang="en-US" dirty="0">
                <a:latin typeface="Arial" panose="020B0604020202020204" pitchFamily="34" charset="0"/>
                <a:cs typeface="Arial" panose="020B0604020202020204" pitchFamily="34" charset="0"/>
              </a:rPr>
              <a:t>At discretion of new Board</a:t>
            </a:r>
          </a:p>
          <a:p>
            <a:pPr lvl="1">
              <a:lnSpc>
                <a:spcPct val="120000"/>
              </a:lnSpc>
              <a:spcBef>
                <a:spcPts val="0"/>
              </a:spcBef>
            </a:pPr>
            <a:r>
              <a:rPr lang="en-US" sz="2000" dirty="0">
                <a:latin typeface="Arial" panose="020B0604020202020204" pitchFamily="34" charset="0"/>
                <a:cs typeface="Arial" panose="020B0604020202020204" pitchFamily="34" charset="0"/>
              </a:rPr>
              <a:t>Assume normal financial and administrative operations – set aside Administrative Suspension</a:t>
            </a:r>
          </a:p>
          <a:p>
            <a:pPr lvl="1">
              <a:lnSpc>
                <a:spcPct val="120000"/>
              </a:lnSpc>
              <a:spcBef>
                <a:spcPts val="0"/>
              </a:spcBef>
            </a:pPr>
            <a:r>
              <a:rPr lang="en-US" sz="2000" dirty="0">
                <a:latin typeface="Arial" panose="020B0604020202020204" pitchFamily="34" charset="0"/>
                <a:cs typeface="Arial" panose="020B0604020202020204" pitchFamily="34" charset="0"/>
              </a:rPr>
              <a:t>Continue to strength communication, member engagement, outreach</a:t>
            </a:r>
          </a:p>
          <a:p>
            <a:pPr lvl="1">
              <a:lnSpc>
                <a:spcPct val="120000"/>
              </a:lnSpc>
              <a:spcBef>
                <a:spcPts val="0"/>
              </a:spcBef>
            </a:pPr>
            <a:r>
              <a:rPr lang="en-US" sz="2000" dirty="0">
                <a:latin typeface="Arial" panose="020B0604020202020204" pitchFamily="34" charset="0"/>
                <a:cs typeface="Arial" panose="020B0604020202020204" pitchFamily="34" charset="0"/>
              </a:rPr>
              <a:t>Strengthen partnerships – Ottawa and district Branches, community groups</a:t>
            </a:r>
          </a:p>
        </p:txBody>
      </p:sp>
      <p:sp>
        <p:nvSpPr>
          <p:cNvPr id="5" name="Flowchart: Alternate Process 4">
            <a:extLst>
              <a:ext uri="{FF2B5EF4-FFF2-40B4-BE49-F238E27FC236}">
                <a16:creationId xmlns:a16="http://schemas.microsoft.com/office/drawing/2014/main" id="{BE7A2F64-DB18-083A-4E7D-A8153103C639}"/>
              </a:ext>
            </a:extLst>
          </p:cNvPr>
          <p:cNvSpPr/>
          <p:nvPr/>
        </p:nvSpPr>
        <p:spPr>
          <a:xfrm>
            <a:off x="7258749" y="6248400"/>
            <a:ext cx="1303844" cy="419100"/>
          </a:xfrm>
          <a:prstGeom prst="flowChartAlternateProces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en-CA" sz="1400" dirty="0">
                <a:solidFill>
                  <a:prstClr val="black"/>
                </a:solidFill>
                <a:latin typeface="Arial" panose="020B0604020202020204" pitchFamily="34" charset="0"/>
                <a:cs typeface="Arial" panose="020B0604020202020204" pitchFamily="34" charset="0"/>
              </a:rPr>
              <a:t>Page 7</a:t>
            </a:r>
            <a:endParaRPr lang="en-US" sz="1400" dirty="0">
              <a:solidFill>
                <a:prstClr val="black"/>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63D43DC-C1DD-8F5A-2AE6-6790E653741D}"/>
              </a:ext>
            </a:extLst>
          </p:cNvPr>
          <p:cNvPicPr>
            <a:picLocks noChangeAspect="1"/>
          </p:cNvPicPr>
          <p:nvPr/>
        </p:nvPicPr>
        <p:blipFill>
          <a:blip r:embed="rId3"/>
          <a:stretch>
            <a:fillRect/>
          </a:stretch>
        </p:blipFill>
        <p:spPr>
          <a:xfrm>
            <a:off x="6376827" y="1219200"/>
            <a:ext cx="2490246" cy="3124200"/>
          </a:xfrm>
          <a:prstGeom prst="rect">
            <a:avLst/>
          </a:prstGeom>
        </p:spPr>
      </p:pic>
    </p:spTree>
    <p:extLst>
      <p:ext uri="{BB962C8B-B14F-4D97-AF65-F5344CB8AC3E}">
        <p14:creationId xmlns:p14="http://schemas.microsoft.com/office/powerpoint/2010/main" val="268457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7" y="-98258"/>
            <a:ext cx="7146802" cy="974558"/>
          </a:xfrm>
        </p:spPr>
        <p:txBody>
          <a:bodyPr>
            <a:normAutofit/>
          </a:bodyPr>
          <a:lstStyle/>
          <a:p>
            <a:r>
              <a:rPr lang="en-US" dirty="0"/>
              <a:t>Thank you and Q+As</a:t>
            </a:r>
            <a:endParaRPr lang="en-US" sz="2000" dirty="0">
              <a:solidFill>
                <a:srgbClr val="FF0000"/>
              </a:solidFill>
              <a:latin typeface="Arial" panose="020B0604020202020204" pitchFamily="34" charset="0"/>
              <a:cs typeface="Arial" panose="020B0604020202020204" pitchFamily="34" charset="0"/>
            </a:endParaRPr>
          </a:p>
        </p:txBody>
      </p:sp>
      <p:pic>
        <p:nvPicPr>
          <p:cNvPr id="7" name="Content Placeholder 5"/>
          <p:cNvPicPr>
            <a:picLocks noChangeAspect="1"/>
          </p:cNvPicPr>
          <p:nvPr/>
        </p:nvPicPr>
        <p:blipFill rotWithShape="1">
          <a:blip r:embed="rId3">
            <a:extLst>
              <a:ext uri="{28A0092B-C50C-407E-A947-70E740481C1C}">
                <a14:useLocalDpi xmlns:a14="http://schemas.microsoft.com/office/drawing/2010/main" val="0"/>
              </a:ext>
            </a:extLst>
          </a:blip>
          <a:srcRect b="27729"/>
          <a:stretch/>
        </p:blipFill>
        <p:spPr>
          <a:xfrm>
            <a:off x="1370766" y="1828803"/>
            <a:ext cx="5254590" cy="3368753"/>
          </a:xfrm>
          <a:prstGeom prst="ellipse">
            <a:avLst/>
          </a:prstGeom>
          <a:ln>
            <a:noFill/>
          </a:ln>
          <a:effectLst>
            <a:softEdge rad="112500"/>
          </a:effectLst>
        </p:spPr>
      </p:pic>
    </p:spTree>
    <p:extLst>
      <p:ext uri="{BB962C8B-B14F-4D97-AF65-F5344CB8AC3E}">
        <p14:creationId xmlns:p14="http://schemas.microsoft.com/office/powerpoint/2010/main" val="144617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785655"/>
          </a:xfrm>
        </p:spPr>
        <p:txBody>
          <a:bodyPr/>
          <a:lstStyle/>
          <a:p>
            <a:r>
              <a:rPr lang="en-US" sz="4400" b="1" dirty="0"/>
              <a:t>Financial Update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8619934"/>
              </p:ext>
            </p:extLst>
          </p:nvPr>
        </p:nvGraphicFramePr>
        <p:xfrm>
          <a:off x="660917" y="893232"/>
          <a:ext cx="8214450" cy="5760720"/>
        </p:xfrm>
        <a:graphic>
          <a:graphicData uri="http://schemas.openxmlformats.org/drawingml/2006/table">
            <a:tbl>
              <a:tblPr firstRow="1" bandRow="1">
                <a:tableStyleId>{5C22544A-7EE6-4342-B048-85BDC9FD1C3A}</a:tableStyleId>
              </a:tblPr>
              <a:tblGrid>
                <a:gridCol w="4456282">
                  <a:extLst>
                    <a:ext uri="{9D8B030D-6E8A-4147-A177-3AD203B41FA5}">
                      <a16:colId xmlns:a16="http://schemas.microsoft.com/office/drawing/2014/main" val="20000"/>
                    </a:ext>
                  </a:extLst>
                </a:gridCol>
                <a:gridCol w="1838732">
                  <a:extLst>
                    <a:ext uri="{9D8B030D-6E8A-4147-A177-3AD203B41FA5}">
                      <a16:colId xmlns:a16="http://schemas.microsoft.com/office/drawing/2014/main" val="20001"/>
                    </a:ext>
                  </a:extLst>
                </a:gridCol>
                <a:gridCol w="1919436">
                  <a:extLst>
                    <a:ext uri="{9D8B030D-6E8A-4147-A177-3AD203B41FA5}">
                      <a16:colId xmlns:a16="http://schemas.microsoft.com/office/drawing/2014/main" val="20002"/>
                    </a:ext>
                  </a:extLst>
                </a:gridCol>
              </a:tblGrid>
              <a:tr h="254545">
                <a:tc gridSpan="3">
                  <a:txBody>
                    <a:bodyPr/>
                    <a:lstStyle/>
                    <a:p>
                      <a:r>
                        <a:rPr lang="en-US" sz="1200" dirty="0"/>
                        <a:t>Ottawa Valley</a:t>
                      </a:r>
                      <a:r>
                        <a:rPr lang="en-US" sz="1200" baseline="0" dirty="0"/>
                        <a:t> Branch </a:t>
                      </a:r>
                      <a:r>
                        <a:rPr lang="en-US" sz="1200" dirty="0"/>
                        <a:t>Financial Statement </a:t>
                      </a:r>
                      <a:r>
                        <a:rPr lang="mr-IN" sz="1200" dirty="0"/>
                        <a:t>–</a:t>
                      </a:r>
                      <a:r>
                        <a:rPr lang="en-US" sz="1200" dirty="0"/>
                        <a:t> 2024</a:t>
                      </a:r>
                      <a:r>
                        <a:rPr lang="en-US" sz="1200" baseline="0" dirty="0"/>
                        <a:t> </a:t>
                      </a:r>
                      <a:r>
                        <a:rPr lang="en-US" sz="1200" dirty="0"/>
                        <a:t>Earnings/Loss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54545">
                <a:tc>
                  <a:txBody>
                    <a:bodyPr/>
                    <a:lstStyle/>
                    <a:p>
                      <a:endParaRPr lang="en-US" sz="1200" dirty="0"/>
                    </a:p>
                  </a:txBody>
                  <a:tcPr/>
                </a:tc>
                <a:tc>
                  <a:txBody>
                    <a:bodyPr/>
                    <a:lstStyle/>
                    <a:p>
                      <a:r>
                        <a:rPr lang="en-US" sz="1200" b="1" dirty="0"/>
                        <a:t>Actual - 2023</a:t>
                      </a:r>
                    </a:p>
                  </a:txBody>
                  <a:tcPr/>
                </a:tc>
                <a:tc>
                  <a:txBody>
                    <a:bodyPr/>
                    <a:lstStyle/>
                    <a:p>
                      <a:r>
                        <a:rPr lang="en-US" sz="1200" b="1" dirty="0"/>
                        <a:t>Actual - 2024</a:t>
                      </a:r>
                    </a:p>
                  </a:txBody>
                  <a:tcPr/>
                </a:tc>
                <a:extLst>
                  <a:ext uri="{0D108BD9-81ED-4DB2-BD59-A6C34878D82A}">
                    <a16:rowId xmlns:a16="http://schemas.microsoft.com/office/drawing/2014/main" val="10001"/>
                  </a:ext>
                </a:extLst>
              </a:tr>
              <a:tr h="254545">
                <a:tc>
                  <a:txBody>
                    <a:bodyPr/>
                    <a:lstStyle/>
                    <a:p>
                      <a:r>
                        <a:rPr lang="en-US" sz="1200" b="1" dirty="0"/>
                        <a:t>Revenue</a:t>
                      </a:r>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002"/>
                  </a:ext>
                </a:extLst>
              </a:tr>
              <a:tr h="254545">
                <a:tc>
                  <a:txBody>
                    <a:bodyPr/>
                    <a:lstStyle/>
                    <a:p>
                      <a:r>
                        <a:rPr lang="en-US" sz="1200" dirty="0"/>
                        <a:t>Fees - Adjustments</a:t>
                      </a:r>
                    </a:p>
                  </a:txBody>
                  <a:tcPr/>
                </a:tc>
                <a:tc>
                  <a:txBody>
                    <a:bodyPr/>
                    <a:lstStyle/>
                    <a:p>
                      <a:pPr algn="r"/>
                      <a:r>
                        <a:rPr lang="en-US" sz="1200" dirty="0"/>
                        <a:t>$256.57</a:t>
                      </a:r>
                    </a:p>
                  </a:txBody>
                  <a:tcPr/>
                </a:tc>
                <a:tc>
                  <a:txBody>
                    <a:bodyPr/>
                    <a:lstStyle/>
                    <a:p>
                      <a:pPr algn="r"/>
                      <a:r>
                        <a:rPr lang="en-US" sz="1200" dirty="0"/>
                        <a:t>-$12.24</a:t>
                      </a:r>
                    </a:p>
                  </a:txBody>
                  <a:tcPr/>
                </a:tc>
                <a:extLst>
                  <a:ext uri="{0D108BD9-81ED-4DB2-BD59-A6C34878D82A}">
                    <a16:rowId xmlns:a16="http://schemas.microsoft.com/office/drawing/2014/main" val="10003"/>
                  </a:ext>
                </a:extLst>
              </a:tr>
              <a:tr h="254545">
                <a:tc>
                  <a:txBody>
                    <a:bodyPr/>
                    <a:lstStyle/>
                    <a:p>
                      <a:r>
                        <a:rPr lang="en-US" sz="1200" dirty="0"/>
                        <a:t>Fees </a:t>
                      </a:r>
                      <a:r>
                        <a:rPr lang="mr-IN" sz="1200" dirty="0"/>
                        <a:t>–</a:t>
                      </a:r>
                      <a:r>
                        <a:rPr lang="en-US" sz="1200" dirty="0"/>
                        <a:t> National (incl. per capita &amp; CC fees)</a:t>
                      </a:r>
                    </a:p>
                  </a:txBody>
                  <a:tcPr/>
                </a:tc>
                <a:tc>
                  <a:txBody>
                    <a:bodyPr/>
                    <a:lstStyle/>
                    <a:p>
                      <a:pPr algn="r"/>
                      <a:r>
                        <a:rPr lang="en-US" sz="1200" dirty="0"/>
                        <a:t>$12,988.83</a:t>
                      </a:r>
                    </a:p>
                  </a:txBody>
                  <a:tcPr/>
                </a:tc>
                <a:tc>
                  <a:txBody>
                    <a:bodyPr/>
                    <a:lstStyle/>
                    <a:p>
                      <a:pPr algn="r"/>
                      <a:r>
                        <a:rPr lang="en-US" sz="1200" dirty="0"/>
                        <a:t>$13,821.76</a:t>
                      </a:r>
                    </a:p>
                  </a:txBody>
                  <a:tcPr/>
                </a:tc>
                <a:extLst>
                  <a:ext uri="{0D108BD9-81ED-4DB2-BD59-A6C34878D82A}">
                    <a16:rowId xmlns:a16="http://schemas.microsoft.com/office/drawing/2014/main" val="10004"/>
                  </a:ext>
                </a:extLst>
              </a:tr>
              <a:tr h="254545">
                <a:tc>
                  <a:txBody>
                    <a:bodyPr/>
                    <a:lstStyle/>
                    <a:p>
                      <a:endParaRPr lang="en-US" sz="1200" u="sng" dirty="0"/>
                    </a:p>
                  </a:txBody>
                  <a:tcPr/>
                </a:tc>
                <a:tc>
                  <a:txBody>
                    <a:bodyPr/>
                    <a:lstStyle/>
                    <a:p>
                      <a:pPr algn="r"/>
                      <a:r>
                        <a:rPr lang="en-US" sz="1200" b="1" u="sng" dirty="0"/>
                        <a:t>$12,732.26</a:t>
                      </a:r>
                    </a:p>
                  </a:txBody>
                  <a:tcPr/>
                </a:tc>
                <a:tc>
                  <a:txBody>
                    <a:bodyPr/>
                    <a:lstStyle/>
                    <a:p>
                      <a:pPr algn="r"/>
                      <a:r>
                        <a:rPr lang="en-US" sz="1200" b="1" u="sng" dirty="0"/>
                        <a:t>$13,809.52</a:t>
                      </a:r>
                    </a:p>
                  </a:txBody>
                  <a:tcPr/>
                </a:tc>
                <a:extLst>
                  <a:ext uri="{0D108BD9-81ED-4DB2-BD59-A6C34878D82A}">
                    <a16:rowId xmlns:a16="http://schemas.microsoft.com/office/drawing/2014/main" val="10005"/>
                  </a:ext>
                </a:extLst>
              </a:tr>
              <a:tr h="254545">
                <a:tc>
                  <a:txBody>
                    <a:bodyPr/>
                    <a:lstStyle/>
                    <a:p>
                      <a:r>
                        <a:rPr lang="en-US" sz="1200" b="1" dirty="0"/>
                        <a:t>Expenses</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6"/>
                  </a:ext>
                </a:extLst>
              </a:tr>
              <a:tr h="254545">
                <a:tc>
                  <a:txBody>
                    <a:bodyPr/>
                    <a:lstStyle/>
                    <a:p>
                      <a:r>
                        <a:rPr lang="en-US" sz="1200" dirty="0"/>
                        <a:t>Branch AGM (excludes</a:t>
                      </a:r>
                      <a:r>
                        <a:rPr lang="en-US" sz="1200" baseline="0" dirty="0"/>
                        <a:t> food &amp; </a:t>
                      </a:r>
                      <a:r>
                        <a:rPr lang="en-US" sz="1200" baseline="0" dirty="0" err="1"/>
                        <a:t>bev</a:t>
                      </a:r>
                      <a:r>
                        <a:rPr lang="en-US" sz="1200" baseline="0" dirty="0"/>
                        <a:t>.)</a:t>
                      </a:r>
                      <a:endParaRPr lang="en-US" sz="1200" dirty="0"/>
                    </a:p>
                  </a:txBody>
                  <a:tcPr/>
                </a:tc>
                <a:tc>
                  <a:txBody>
                    <a:bodyPr/>
                    <a:lstStyle/>
                    <a:p>
                      <a:pPr algn="r"/>
                      <a:r>
                        <a:rPr lang="en-US" sz="1200" dirty="0"/>
                        <a:t>$324.60</a:t>
                      </a:r>
                    </a:p>
                  </a:txBody>
                  <a:tcPr/>
                </a:tc>
                <a:tc>
                  <a:txBody>
                    <a:bodyPr/>
                    <a:lstStyle/>
                    <a:p>
                      <a:pPr algn="r"/>
                      <a:r>
                        <a:rPr lang="en-US" sz="1200" dirty="0"/>
                        <a:t>$698.93</a:t>
                      </a:r>
                    </a:p>
                  </a:txBody>
                  <a:tcPr/>
                </a:tc>
                <a:extLst>
                  <a:ext uri="{0D108BD9-81ED-4DB2-BD59-A6C34878D82A}">
                    <a16:rowId xmlns:a16="http://schemas.microsoft.com/office/drawing/2014/main" val="10007"/>
                  </a:ext>
                </a:extLst>
              </a:tr>
              <a:tr h="254545">
                <a:tc>
                  <a:txBody>
                    <a:bodyPr/>
                    <a:lstStyle/>
                    <a:p>
                      <a:r>
                        <a:rPr lang="en-US" sz="1200" dirty="0"/>
                        <a:t>Branch Financial Management</a:t>
                      </a:r>
                    </a:p>
                  </a:txBody>
                  <a:tcPr/>
                </a:tc>
                <a:tc>
                  <a:txBody>
                    <a:bodyPr/>
                    <a:lstStyle/>
                    <a:p>
                      <a:pPr algn="r"/>
                      <a:r>
                        <a:rPr lang="en-US" sz="1200" b="0" i="0" u="none" strike="noStrike" kern="1200" baseline="0" dirty="0">
                          <a:solidFill>
                            <a:schemeClr val="dk1"/>
                          </a:solidFill>
                          <a:latin typeface="+mn-lt"/>
                          <a:ea typeface="+mn-ea"/>
                          <a:cs typeface="+mn-cs"/>
                        </a:rPr>
                        <a:t>$160.00</a:t>
                      </a:r>
                      <a:endParaRPr lang="en-US" sz="12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dirty="0"/>
                    </a:p>
                  </a:txBody>
                  <a:tcPr/>
                </a:tc>
                <a:extLst>
                  <a:ext uri="{0D108BD9-81ED-4DB2-BD59-A6C34878D82A}">
                    <a16:rowId xmlns:a16="http://schemas.microsoft.com/office/drawing/2014/main" val="10008"/>
                  </a:ext>
                </a:extLst>
              </a:tr>
              <a:tr h="254545">
                <a:tc>
                  <a:txBody>
                    <a:bodyPr/>
                    <a:lstStyle/>
                    <a:p>
                      <a:r>
                        <a:rPr lang="en-US" sz="1200" dirty="0"/>
                        <a:t>Branch</a:t>
                      </a:r>
                      <a:r>
                        <a:rPr lang="en-US" sz="1200" baseline="0" dirty="0"/>
                        <a:t> Information Sharing Event (excludes food &amp; Bev..)</a:t>
                      </a:r>
                      <a:endParaRPr lang="en-US" sz="1200" dirty="0"/>
                    </a:p>
                  </a:txBody>
                  <a:tcPr/>
                </a:tc>
                <a:tc>
                  <a:txBody>
                    <a:bodyPr/>
                    <a:lstStyle/>
                    <a:p>
                      <a:pPr algn="r"/>
                      <a:endParaRPr lang="en-US" sz="1200" dirty="0"/>
                    </a:p>
                  </a:txBody>
                  <a:tcPr/>
                </a:tc>
                <a:tc>
                  <a:txBody>
                    <a:bodyPr/>
                    <a:lstStyle/>
                    <a:p>
                      <a:pPr algn="r"/>
                      <a:r>
                        <a:rPr lang="en-US" sz="1200" dirty="0"/>
                        <a:t>$56.30</a:t>
                      </a:r>
                    </a:p>
                  </a:txBody>
                  <a:tcPr/>
                </a:tc>
                <a:extLst>
                  <a:ext uri="{0D108BD9-81ED-4DB2-BD59-A6C34878D82A}">
                    <a16:rowId xmlns:a16="http://schemas.microsoft.com/office/drawing/2014/main" val="10009"/>
                  </a:ext>
                </a:extLst>
              </a:tr>
              <a:tr h="254545">
                <a:tc>
                  <a:txBody>
                    <a:bodyPr/>
                    <a:lstStyle/>
                    <a:p>
                      <a:r>
                        <a:rPr lang="en-US" sz="1200" dirty="0"/>
                        <a:t>Branch Recruitment Event (includes food &amp; </a:t>
                      </a:r>
                      <a:r>
                        <a:rPr lang="en-US" sz="1200" dirty="0" err="1"/>
                        <a:t>bev</a:t>
                      </a:r>
                      <a:r>
                        <a:rPr lang="en-US" sz="1200" dirty="0"/>
                        <a:t>.)</a:t>
                      </a:r>
                    </a:p>
                  </a:txBody>
                  <a:tcPr/>
                </a:tc>
                <a:tc>
                  <a:txBody>
                    <a:bodyPr/>
                    <a:lstStyle/>
                    <a:p>
                      <a:pPr algn="r"/>
                      <a:r>
                        <a:rPr lang="en-US" sz="1200" dirty="0"/>
                        <a:t>$342.55</a:t>
                      </a:r>
                    </a:p>
                  </a:txBody>
                  <a:tcPr/>
                </a:tc>
                <a:tc>
                  <a:txBody>
                    <a:bodyPr/>
                    <a:lstStyle/>
                    <a:p>
                      <a:pPr algn="r"/>
                      <a:r>
                        <a:rPr lang="en-US" sz="1200" dirty="0"/>
                        <a:t>$764.84</a:t>
                      </a:r>
                    </a:p>
                  </a:txBody>
                  <a:tcPr/>
                </a:tc>
                <a:extLst>
                  <a:ext uri="{0D108BD9-81ED-4DB2-BD59-A6C34878D82A}">
                    <a16:rowId xmlns:a16="http://schemas.microsoft.com/office/drawing/2014/main" val="10010"/>
                  </a:ext>
                </a:extLst>
              </a:tr>
              <a:tr h="254545">
                <a:tc>
                  <a:txBody>
                    <a:bodyPr/>
                    <a:lstStyle/>
                    <a:p>
                      <a:r>
                        <a:rPr lang="en-US" sz="1200" dirty="0"/>
                        <a:t>Branch Recruitment Event (includes food &amp; </a:t>
                      </a:r>
                      <a:r>
                        <a:rPr lang="en-US" sz="1200" dirty="0" err="1"/>
                        <a:t>bev</a:t>
                      </a:r>
                      <a:r>
                        <a:rPr lang="en-US" sz="1200" dirty="0"/>
                        <a:t>.)</a:t>
                      </a:r>
                    </a:p>
                  </a:txBody>
                  <a:tcPr/>
                </a:tc>
                <a:tc>
                  <a:txBody>
                    <a:bodyPr/>
                    <a:lstStyle/>
                    <a:p>
                      <a:pPr algn="r"/>
                      <a:r>
                        <a:rPr lang="en-US" sz="1200" dirty="0"/>
                        <a:t>$342.55</a:t>
                      </a:r>
                    </a:p>
                  </a:txBody>
                  <a:tcPr/>
                </a:tc>
                <a:tc>
                  <a:txBody>
                    <a:bodyPr/>
                    <a:lstStyle/>
                    <a:p>
                      <a:pPr algn="r"/>
                      <a:r>
                        <a:rPr lang="en-US" sz="1200" dirty="0"/>
                        <a:t>$764.84</a:t>
                      </a:r>
                    </a:p>
                  </a:txBody>
                  <a:tcPr/>
                </a:tc>
                <a:extLst>
                  <a:ext uri="{0D108BD9-81ED-4DB2-BD59-A6C34878D82A}">
                    <a16:rowId xmlns:a16="http://schemas.microsoft.com/office/drawing/2014/main" val="10011"/>
                  </a:ext>
                </a:extLst>
              </a:tr>
              <a:tr h="254545">
                <a:tc>
                  <a:txBody>
                    <a:bodyPr/>
                    <a:lstStyle/>
                    <a:p>
                      <a:r>
                        <a:rPr lang="en-US" sz="1200" dirty="0"/>
                        <a:t>Branch Volunteer Support &amp; Engagement</a:t>
                      </a:r>
                    </a:p>
                  </a:txBody>
                  <a:tcPr/>
                </a:tc>
                <a:tc>
                  <a:txBody>
                    <a:bodyPr/>
                    <a:lstStyle/>
                    <a:p>
                      <a:pPr algn="r"/>
                      <a:r>
                        <a:rPr lang="en-US" sz="1200" dirty="0"/>
                        <a:t>$225.99</a:t>
                      </a:r>
                    </a:p>
                  </a:txBody>
                  <a:tcPr/>
                </a:tc>
                <a:tc>
                  <a:txBody>
                    <a:bodyPr/>
                    <a:lstStyle/>
                    <a:p>
                      <a:pPr algn="r"/>
                      <a:endParaRPr lang="en-US" sz="1200" dirty="0"/>
                    </a:p>
                  </a:txBody>
                  <a:tcPr/>
                </a:tc>
                <a:extLst>
                  <a:ext uri="{0D108BD9-81ED-4DB2-BD59-A6C34878D82A}">
                    <a16:rowId xmlns:a16="http://schemas.microsoft.com/office/drawing/2014/main" val="10012"/>
                  </a:ext>
                </a:extLst>
              </a:tr>
              <a:tr h="254545">
                <a:tc>
                  <a:txBody>
                    <a:bodyPr/>
                    <a:lstStyle/>
                    <a:p>
                      <a:r>
                        <a:rPr lang="en-US" sz="1200" dirty="0"/>
                        <a:t>Community Activities / Events</a:t>
                      </a:r>
                    </a:p>
                  </a:txBody>
                  <a:tcPr/>
                </a:tc>
                <a:tc>
                  <a:txBody>
                    <a:bodyPr/>
                    <a:lstStyle/>
                    <a:p>
                      <a:pPr algn="r"/>
                      <a:r>
                        <a:rPr lang="en-US" sz="1200" dirty="0"/>
                        <a:t>-$100.00</a:t>
                      </a:r>
                    </a:p>
                  </a:txBody>
                  <a:tcPr/>
                </a:tc>
                <a:tc>
                  <a:txBody>
                    <a:bodyPr/>
                    <a:lstStyle/>
                    <a:p>
                      <a:pPr algn="r"/>
                      <a:endParaRPr lang="en-US" sz="1200" dirty="0"/>
                    </a:p>
                  </a:txBody>
                  <a:tcPr/>
                </a:tc>
                <a:extLst>
                  <a:ext uri="{0D108BD9-81ED-4DB2-BD59-A6C34878D82A}">
                    <a16:rowId xmlns:a16="http://schemas.microsoft.com/office/drawing/2014/main" val="10013"/>
                  </a:ext>
                </a:extLst>
              </a:tr>
              <a:tr h="254545">
                <a:tc>
                  <a:txBody>
                    <a:bodyPr/>
                    <a:lstStyle/>
                    <a:p>
                      <a:r>
                        <a:rPr lang="en-US" sz="1200" dirty="0"/>
                        <a:t>Equipment &amp; Depreciation Expense</a:t>
                      </a:r>
                    </a:p>
                  </a:txBody>
                  <a:tcPr/>
                </a:tc>
                <a:tc>
                  <a:txBody>
                    <a:bodyPr/>
                    <a:lstStyle/>
                    <a:p>
                      <a:pPr algn="r"/>
                      <a:r>
                        <a:rPr lang="en-US" sz="1200" dirty="0"/>
                        <a:t>$406.79</a:t>
                      </a:r>
                    </a:p>
                  </a:txBody>
                  <a:tcPr/>
                </a:tc>
                <a:tc>
                  <a:txBody>
                    <a:bodyPr/>
                    <a:lstStyle/>
                    <a:p>
                      <a:pPr algn="r"/>
                      <a:r>
                        <a:rPr lang="en-US" sz="1200" dirty="0"/>
                        <a:t>$1,401.96</a:t>
                      </a:r>
                    </a:p>
                  </a:txBody>
                  <a:tcPr/>
                </a:tc>
                <a:extLst>
                  <a:ext uri="{0D108BD9-81ED-4DB2-BD59-A6C34878D82A}">
                    <a16:rowId xmlns:a16="http://schemas.microsoft.com/office/drawing/2014/main" val="10014"/>
                  </a:ext>
                </a:extLst>
              </a:tr>
              <a:tr h="254545">
                <a:tc>
                  <a:txBody>
                    <a:bodyPr/>
                    <a:lstStyle/>
                    <a:p>
                      <a:r>
                        <a:rPr lang="en-US" sz="1200" dirty="0"/>
                        <a:t>Phone / Internet</a:t>
                      </a:r>
                    </a:p>
                  </a:txBody>
                  <a:tcPr/>
                </a:tc>
                <a:tc>
                  <a:txBody>
                    <a:bodyPr/>
                    <a:lstStyle/>
                    <a:p>
                      <a:pPr algn="r"/>
                      <a:r>
                        <a:rPr lang="en-US" sz="1200" dirty="0"/>
                        <a:t>$434.98</a:t>
                      </a:r>
                    </a:p>
                  </a:txBody>
                  <a:tcPr/>
                </a:tc>
                <a:tc>
                  <a:txBody>
                    <a:bodyPr/>
                    <a:lstStyle/>
                    <a:p>
                      <a:pPr algn="r"/>
                      <a:endParaRPr lang="en-US" sz="1200" dirty="0"/>
                    </a:p>
                  </a:txBody>
                  <a:tcPr/>
                </a:tc>
                <a:extLst>
                  <a:ext uri="{0D108BD9-81ED-4DB2-BD59-A6C34878D82A}">
                    <a16:rowId xmlns:a16="http://schemas.microsoft.com/office/drawing/2014/main" val="10015"/>
                  </a:ext>
                </a:extLst>
              </a:tr>
              <a:tr h="254545">
                <a:tc>
                  <a:txBody>
                    <a:bodyPr/>
                    <a:lstStyle/>
                    <a:p>
                      <a:r>
                        <a:rPr lang="en-US" sz="1200" b="1" dirty="0"/>
                        <a:t>Operating Expenses</a:t>
                      </a:r>
                    </a:p>
                  </a:txBody>
                  <a:tcPr/>
                </a:tc>
                <a:tc>
                  <a:txBody>
                    <a:bodyPr/>
                    <a:lstStyle/>
                    <a:p>
                      <a:pPr algn="r"/>
                      <a:r>
                        <a:rPr lang="en-US" sz="1200" b="1" u="sng" dirty="0"/>
                        <a:t>$1794.91</a:t>
                      </a:r>
                    </a:p>
                  </a:txBody>
                  <a:tcPr/>
                </a:tc>
                <a:tc>
                  <a:txBody>
                    <a:bodyPr/>
                    <a:lstStyle/>
                    <a:p>
                      <a:pPr algn="r"/>
                      <a:r>
                        <a:rPr lang="en-US" sz="1200" b="1" u="sng" dirty="0"/>
                        <a:t>$2,922.03</a:t>
                      </a:r>
                    </a:p>
                  </a:txBody>
                  <a:tcPr/>
                </a:tc>
                <a:extLst>
                  <a:ext uri="{0D108BD9-81ED-4DB2-BD59-A6C34878D82A}">
                    <a16:rowId xmlns:a16="http://schemas.microsoft.com/office/drawing/2014/main" val="10016"/>
                  </a:ext>
                </a:extLst>
              </a:tr>
              <a:tr h="254545">
                <a:tc>
                  <a:txBody>
                    <a:bodyPr/>
                    <a:lstStyle/>
                    <a:p>
                      <a:r>
                        <a:rPr lang="en-US" sz="1200" dirty="0"/>
                        <a:t>Miscellaneous (non-operating)</a:t>
                      </a:r>
                    </a:p>
                  </a:txBody>
                  <a:tcPr/>
                </a:tc>
                <a:tc>
                  <a:txBody>
                    <a:bodyPr/>
                    <a:lstStyle/>
                    <a:p>
                      <a:pPr algn="r"/>
                      <a:r>
                        <a:rPr lang="en-US" sz="1200" dirty="0"/>
                        <a:t>$13,488.00</a:t>
                      </a:r>
                    </a:p>
                  </a:txBody>
                  <a:tcPr/>
                </a:tc>
                <a:tc>
                  <a:txBody>
                    <a:bodyPr/>
                    <a:lstStyle/>
                    <a:p>
                      <a:pPr algn="r"/>
                      <a:r>
                        <a:rPr lang="en-US" sz="1200" dirty="0"/>
                        <a:t>$11,222.36</a:t>
                      </a:r>
                    </a:p>
                  </a:txBody>
                  <a:tcPr/>
                </a:tc>
                <a:extLst>
                  <a:ext uri="{0D108BD9-81ED-4DB2-BD59-A6C34878D82A}">
                    <a16:rowId xmlns:a16="http://schemas.microsoft.com/office/drawing/2014/main" val="10017"/>
                  </a:ext>
                </a:extLst>
              </a:tr>
              <a:tr h="254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Non-Operating Expenses</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u="sng" dirty="0"/>
                        <a:t>$13,488.00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u="sng" dirty="0"/>
                        <a:t>$11,222.36</a:t>
                      </a:r>
                    </a:p>
                  </a:txBody>
                  <a:tcPr/>
                </a:tc>
                <a:extLst>
                  <a:ext uri="{0D108BD9-81ED-4DB2-BD59-A6C34878D82A}">
                    <a16:rowId xmlns:a16="http://schemas.microsoft.com/office/drawing/2014/main" val="10018"/>
                  </a:ext>
                </a:extLst>
              </a:tr>
              <a:tr h="254545">
                <a:tc>
                  <a:txBody>
                    <a:bodyPr/>
                    <a:lstStyle/>
                    <a:p>
                      <a:r>
                        <a:rPr lang="en-US" sz="1200" b="1" dirty="0"/>
                        <a:t>Total Expenses</a:t>
                      </a:r>
                    </a:p>
                  </a:txBody>
                  <a:tcPr/>
                </a:tc>
                <a:tc>
                  <a:txBody>
                    <a:bodyPr/>
                    <a:lstStyle/>
                    <a:p>
                      <a:pPr algn="r"/>
                      <a:r>
                        <a:rPr lang="en-US" sz="1200" b="1" u="sng" dirty="0"/>
                        <a:t>$15,282.91</a:t>
                      </a:r>
                    </a:p>
                  </a:txBody>
                  <a:tcPr/>
                </a:tc>
                <a:tc>
                  <a:txBody>
                    <a:bodyPr/>
                    <a:lstStyle/>
                    <a:p>
                      <a:pPr algn="r"/>
                      <a:r>
                        <a:rPr lang="en-US" sz="1200" b="1" u="sng" dirty="0"/>
                        <a:t>$14,144.39</a:t>
                      </a:r>
                    </a:p>
                  </a:txBody>
                  <a:tcPr/>
                </a:tc>
                <a:extLst>
                  <a:ext uri="{0D108BD9-81ED-4DB2-BD59-A6C34878D82A}">
                    <a16:rowId xmlns:a16="http://schemas.microsoft.com/office/drawing/2014/main" val="10019"/>
                  </a:ext>
                </a:extLst>
              </a:tr>
              <a:tr h="254545">
                <a:tc>
                  <a:txBody>
                    <a:bodyPr/>
                    <a:lstStyle/>
                    <a:p>
                      <a:r>
                        <a:rPr lang="en-US" sz="1200" b="1" dirty="0"/>
                        <a:t>Earnings (Loss)</a:t>
                      </a:r>
                    </a:p>
                  </a:txBody>
                  <a:tcPr/>
                </a:tc>
                <a:tc>
                  <a:txBody>
                    <a:bodyPr/>
                    <a:lstStyle/>
                    <a:p>
                      <a:pPr algn="r"/>
                      <a:r>
                        <a:rPr lang="en-US" sz="1200" b="1" dirty="0"/>
                        <a:t>-$2,550.65</a:t>
                      </a:r>
                    </a:p>
                  </a:txBody>
                  <a:tcPr/>
                </a:tc>
                <a:tc>
                  <a:txBody>
                    <a:bodyPr/>
                    <a:lstStyle/>
                    <a:p>
                      <a:pPr algn="r"/>
                      <a:r>
                        <a:rPr lang="en-US" sz="1200" b="1" dirty="0"/>
                        <a:t>-$334.87</a:t>
                      </a:r>
                    </a:p>
                  </a:txBody>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596646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30936659"/>
              </p:ext>
            </p:extLst>
          </p:nvPr>
        </p:nvGraphicFramePr>
        <p:xfrm>
          <a:off x="716735" y="153524"/>
          <a:ext cx="8042274" cy="6583680"/>
        </p:xfrm>
        <a:graphic>
          <a:graphicData uri="http://schemas.openxmlformats.org/drawingml/2006/table">
            <a:tbl>
              <a:tblPr firstRow="1" bandRow="1">
                <a:tableStyleId>{5C22544A-7EE6-4342-B048-85BDC9FD1C3A}</a:tableStyleId>
              </a:tblPr>
              <a:tblGrid>
                <a:gridCol w="4362878">
                  <a:extLst>
                    <a:ext uri="{9D8B030D-6E8A-4147-A177-3AD203B41FA5}">
                      <a16:colId xmlns:a16="http://schemas.microsoft.com/office/drawing/2014/main" val="20000"/>
                    </a:ext>
                  </a:extLst>
                </a:gridCol>
                <a:gridCol w="1800192">
                  <a:extLst>
                    <a:ext uri="{9D8B030D-6E8A-4147-A177-3AD203B41FA5}">
                      <a16:colId xmlns:a16="http://schemas.microsoft.com/office/drawing/2014/main" val="20001"/>
                    </a:ext>
                  </a:extLst>
                </a:gridCol>
                <a:gridCol w="1879204">
                  <a:extLst>
                    <a:ext uri="{9D8B030D-6E8A-4147-A177-3AD203B41FA5}">
                      <a16:colId xmlns:a16="http://schemas.microsoft.com/office/drawing/2014/main" val="20002"/>
                    </a:ext>
                  </a:extLst>
                </a:gridCol>
              </a:tblGrid>
              <a:tr h="237782">
                <a:tc gridSpan="3">
                  <a:txBody>
                    <a:bodyPr/>
                    <a:lstStyle/>
                    <a:p>
                      <a:r>
                        <a:rPr lang="en-US" sz="1000" dirty="0"/>
                        <a:t>Ottawa Valley</a:t>
                      </a:r>
                      <a:r>
                        <a:rPr lang="en-US" sz="1000" baseline="0" dirty="0"/>
                        <a:t> Branch </a:t>
                      </a:r>
                      <a:r>
                        <a:rPr lang="en-US" sz="1000" dirty="0"/>
                        <a:t>Financial Statement </a:t>
                      </a:r>
                      <a:r>
                        <a:rPr lang="mr-IN" sz="1000" dirty="0"/>
                        <a:t>–</a:t>
                      </a:r>
                      <a:r>
                        <a:rPr lang="en-US" sz="1000" dirty="0"/>
                        <a:t> Balances </a:t>
                      </a:r>
                      <a:r>
                        <a:rPr lang="mr-IN" sz="1000" dirty="0"/>
                        <a:t>–</a:t>
                      </a:r>
                      <a:r>
                        <a:rPr lang="en-US" sz="1000" dirty="0"/>
                        <a:t> Year 2024</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37782">
                <a:tc>
                  <a:txBody>
                    <a:bodyPr/>
                    <a:lstStyle/>
                    <a:p>
                      <a:endParaRPr lang="en-US" sz="1000" dirty="0"/>
                    </a:p>
                  </a:txBody>
                  <a:tcPr/>
                </a:tc>
                <a:tc>
                  <a:txBody>
                    <a:bodyPr/>
                    <a:lstStyle/>
                    <a:p>
                      <a:r>
                        <a:rPr lang="en-US" sz="1000" b="1" dirty="0"/>
                        <a:t>Actual - 2023</a:t>
                      </a:r>
                    </a:p>
                  </a:txBody>
                  <a:tcPr/>
                </a:tc>
                <a:tc>
                  <a:txBody>
                    <a:bodyPr/>
                    <a:lstStyle/>
                    <a:p>
                      <a:r>
                        <a:rPr lang="en-US" sz="1000" b="1" dirty="0"/>
                        <a:t>Actual - 2024</a:t>
                      </a:r>
                    </a:p>
                  </a:txBody>
                  <a:tcPr/>
                </a:tc>
                <a:extLst>
                  <a:ext uri="{0D108BD9-81ED-4DB2-BD59-A6C34878D82A}">
                    <a16:rowId xmlns:a16="http://schemas.microsoft.com/office/drawing/2014/main" val="10001"/>
                  </a:ext>
                </a:extLst>
              </a:tr>
              <a:tr h="237782">
                <a:tc>
                  <a:txBody>
                    <a:bodyPr/>
                    <a:lstStyle/>
                    <a:p>
                      <a:r>
                        <a:rPr lang="en-US" sz="1000" b="1" dirty="0"/>
                        <a:t>Assets</a:t>
                      </a:r>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10002"/>
                  </a:ext>
                </a:extLst>
              </a:tr>
              <a:tr h="237782">
                <a:tc>
                  <a:txBody>
                    <a:bodyPr/>
                    <a:lstStyle/>
                    <a:p>
                      <a:r>
                        <a:rPr lang="en-US" sz="1000" dirty="0"/>
                        <a:t>Chequing</a:t>
                      </a:r>
                    </a:p>
                  </a:txBody>
                  <a:tcPr/>
                </a:tc>
                <a:tc>
                  <a:txBody>
                    <a:bodyPr/>
                    <a:lstStyle/>
                    <a:p>
                      <a:pPr algn="r"/>
                      <a:r>
                        <a:rPr lang="en-US" sz="1000" dirty="0"/>
                        <a:t>$0.00</a:t>
                      </a:r>
                    </a:p>
                  </a:txBody>
                  <a:tcPr/>
                </a:tc>
                <a:tc>
                  <a:txBody>
                    <a:bodyPr/>
                    <a:lstStyle/>
                    <a:p>
                      <a:pPr algn="r"/>
                      <a:r>
                        <a:rPr lang="en-US" sz="1000" dirty="0"/>
                        <a:t>$0.00</a:t>
                      </a:r>
                    </a:p>
                  </a:txBody>
                  <a:tcPr/>
                </a:tc>
                <a:extLst>
                  <a:ext uri="{0D108BD9-81ED-4DB2-BD59-A6C34878D82A}">
                    <a16:rowId xmlns:a16="http://schemas.microsoft.com/office/drawing/2014/main" val="10003"/>
                  </a:ext>
                </a:extLst>
              </a:tr>
              <a:tr h="237782">
                <a:tc>
                  <a:txBody>
                    <a:bodyPr/>
                    <a:lstStyle/>
                    <a:p>
                      <a:r>
                        <a:rPr lang="en-US" sz="1000" dirty="0"/>
                        <a:t>Savings</a:t>
                      </a:r>
                    </a:p>
                  </a:txBody>
                  <a:tcPr/>
                </a:tc>
                <a:tc>
                  <a:txBody>
                    <a:bodyPr/>
                    <a:lstStyle/>
                    <a:p>
                      <a:pPr algn="r"/>
                      <a:r>
                        <a:rPr lang="en-US" sz="1000" dirty="0"/>
                        <a:t>$0.00</a:t>
                      </a:r>
                    </a:p>
                  </a:txBody>
                  <a:tcPr/>
                </a:tc>
                <a:tc>
                  <a:txBody>
                    <a:bodyPr/>
                    <a:lstStyle/>
                    <a:p>
                      <a:pPr algn="r"/>
                      <a:r>
                        <a:rPr lang="en-US" sz="1000" dirty="0"/>
                        <a:t>$0.00</a:t>
                      </a:r>
                    </a:p>
                  </a:txBody>
                  <a:tcPr/>
                </a:tc>
                <a:extLst>
                  <a:ext uri="{0D108BD9-81ED-4DB2-BD59-A6C34878D82A}">
                    <a16:rowId xmlns:a16="http://schemas.microsoft.com/office/drawing/2014/main" val="10004"/>
                  </a:ext>
                </a:extLst>
              </a:tr>
              <a:tr h="237782">
                <a:tc>
                  <a:txBody>
                    <a:bodyPr/>
                    <a:lstStyle/>
                    <a:p>
                      <a:r>
                        <a:rPr lang="en-US" sz="1000" dirty="0"/>
                        <a:t>Computer &amp; Equipment</a:t>
                      </a:r>
                    </a:p>
                  </a:txBody>
                  <a:tcPr/>
                </a:tc>
                <a:tc>
                  <a:txBody>
                    <a:bodyPr/>
                    <a:lstStyle/>
                    <a:p>
                      <a:pPr algn="r"/>
                      <a:r>
                        <a:rPr lang="en-US" sz="1000" dirty="0"/>
                        <a:t>$1,401.96</a:t>
                      </a:r>
                    </a:p>
                  </a:txBody>
                  <a:tcPr/>
                </a:tc>
                <a:tc>
                  <a:txBody>
                    <a:bodyPr/>
                    <a:lstStyle/>
                    <a:p>
                      <a:pPr algn="r"/>
                      <a:r>
                        <a:rPr lang="en-US" sz="1000" dirty="0"/>
                        <a:t>$0.00</a:t>
                      </a:r>
                    </a:p>
                  </a:txBody>
                  <a:tcPr/>
                </a:tc>
                <a:extLst>
                  <a:ext uri="{0D108BD9-81ED-4DB2-BD59-A6C34878D82A}">
                    <a16:rowId xmlns:a16="http://schemas.microsoft.com/office/drawing/2014/main" val="10005"/>
                  </a:ext>
                </a:extLst>
              </a:tr>
              <a:tr h="237782">
                <a:tc>
                  <a:txBody>
                    <a:bodyPr/>
                    <a:lstStyle/>
                    <a:p>
                      <a:r>
                        <a:rPr lang="en-US" sz="1000" dirty="0"/>
                        <a:t>Investments</a:t>
                      </a:r>
                    </a:p>
                  </a:txBody>
                  <a:tcPr/>
                </a:tc>
                <a:tc>
                  <a:txBody>
                    <a:bodyPr/>
                    <a:lstStyle/>
                    <a:p>
                      <a:pPr algn="r"/>
                      <a:r>
                        <a:rPr lang="en-US" sz="1000" dirty="0"/>
                        <a:t>$0.00</a:t>
                      </a:r>
                    </a:p>
                  </a:txBody>
                  <a:tcPr/>
                </a:tc>
                <a:tc>
                  <a:txBody>
                    <a:bodyPr/>
                    <a:lstStyle/>
                    <a:p>
                      <a:pPr algn="r"/>
                      <a:r>
                        <a:rPr lang="en-US" sz="1000" dirty="0"/>
                        <a:t>$0.00</a:t>
                      </a:r>
                    </a:p>
                  </a:txBody>
                  <a:tcPr/>
                </a:tc>
                <a:extLst>
                  <a:ext uri="{0D108BD9-81ED-4DB2-BD59-A6C34878D82A}">
                    <a16:rowId xmlns:a16="http://schemas.microsoft.com/office/drawing/2014/main" val="10006"/>
                  </a:ext>
                </a:extLst>
              </a:tr>
              <a:tr h="237782">
                <a:tc>
                  <a:txBody>
                    <a:bodyPr/>
                    <a:lstStyle/>
                    <a:p>
                      <a:r>
                        <a:rPr lang="en-US" sz="1000" dirty="0"/>
                        <a:t>Other</a:t>
                      </a:r>
                    </a:p>
                  </a:txBody>
                  <a:tcPr/>
                </a:tc>
                <a:tc>
                  <a:txBody>
                    <a:bodyPr/>
                    <a:lstStyle/>
                    <a:p>
                      <a:pPr algn="r"/>
                      <a:r>
                        <a:rPr lang="en-US" sz="1000" dirty="0"/>
                        <a:t>$8,369.93</a:t>
                      </a:r>
                    </a:p>
                  </a:txBody>
                  <a:tcPr/>
                </a:tc>
                <a:tc>
                  <a:txBody>
                    <a:bodyPr/>
                    <a:lstStyle/>
                    <a:p>
                      <a:pPr algn="r"/>
                      <a:r>
                        <a:rPr lang="en-US" sz="1000" dirty="0"/>
                        <a:t>$0.00</a:t>
                      </a:r>
                    </a:p>
                  </a:txBody>
                  <a:tcPr/>
                </a:tc>
                <a:extLst>
                  <a:ext uri="{0D108BD9-81ED-4DB2-BD59-A6C34878D82A}">
                    <a16:rowId xmlns:a16="http://schemas.microsoft.com/office/drawing/2014/main" val="10007"/>
                  </a:ext>
                </a:extLst>
              </a:tr>
              <a:tr h="237782">
                <a:tc>
                  <a:txBody>
                    <a:bodyPr/>
                    <a:lstStyle/>
                    <a:p>
                      <a:r>
                        <a:rPr lang="en-US" sz="1000" dirty="0"/>
                        <a:t>At National</a:t>
                      </a:r>
                    </a:p>
                  </a:txBody>
                  <a:tcPr/>
                </a:tc>
                <a:tc>
                  <a:txBody>
                    <a:bodyPr/>
                    <a:lstStyle/>
                    <a:p>
                      <a:pPr algn="r"/>
                      <a:r>
                        <a:rPr lang="en-US" sz="1000" dirty="0"/>
                        <a:t>$21,925.06</a:t>
                      </a:r>
                    </a:p>
                  </a:txBody>
                  <a:tcPr/>
                </a:tc>
                <a:tc>
                  <a:txBody>
                    <a:bodyPr/>
                    <a:lstStyle/>
                    <a:p>
                      <a:pPr algn="r"/>
                      <a:r>
                        <a:rPr lang="en-US" sz="1000" dirty="0"/>
                        <a:t>$31,439.19</a:t>
                      </a:r>
                    </a:p>
                  </a:txBody>
                  <a:tcPr/>
                </a:tc>
                <a:extLst>
                  <a:ext uri="{0D108BD9-81ED-4DB2-BD59-A6C34878D82A}">
                    <a16:rowId xmlns:a16="http://schemas.microsoft.com/office/drawing/2014/main" val="10008"/>
                  </a:ext>
                </a:extLst>
              </a:tr>
              <a:tr h="237782">
                <a:tc>
                  <a:txBody>
                    <a:bodyPr/>
                    <a:lstStyle/>
                    <a:p>
                      <a:endParaRPr lang="en-US" sz="1000" dirty="0"/>
                    </a:p>
                  </a:txBody>
                  <a:tcPr/>
                </a:tc>
                <a:tc>
                  <a:txBody>
                    <a:bodyPr/>
                    <a:lstStyle/>
                    <a:p>
                      <a:pPr algn="r"/>
                      <a:r>
                        <a:rPr lang="en-US" sz="1000" b="1" dirty="0"/>
                        <a:t>$31,696.95</a:t>
                      </a:r>
                    </a:p>
                  </a:txBody>
                  <a:tcPr/>
                </a:tc>
                <a:tc>
                  <a:txBody>
                    <a:bodyPr/>
                    <a:lstStyle/>
                    <a:p>
                      <a:pPr algn="r"/>
                      <a:r>
                        <a:rPr lang="en-US" sz="1000" b="1" dirty="0"/>
                        <a:t>$31,439.19</a:t>
                      </a:r>
                    </a:p>
                  </a:txBody>
                  <a:tcPr/>
                </a:tc>
                <a:extLst>
                  <a:ext uri="{0D108BD9-81ED-4DB2-BD59-A6C34878D82A}">
                    <a16:rowId xmlns:a16="http://schemas.microsoft.com/office/drawing/2014/main" val="10009"/>
                  </a:ext>
                </a:extLst>
              </a:tr>
              <a:tr h="237782">
                <a:tc>
                  <a:txBody>
                    <a:bodyPr/>
                    <a:lstStyle/>
                    <a:p>
                      <a:r>
                        <a:rPr lang="en-US" sz="1000" b="1" dirty="0"/>
                        <a:t>Liabilities</a:t>
                      </a:r>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0010"/>
                  </a:ext>
                </a:extLst>
              </a:tr>
              <a:tr h="237782">
                <a:tc>
                  <a:txBody>
                    <a:bodyPr/>
                    <a:lstStyle/>
                    <a:p>
                      <a:r>
                        <a:rPr lang="en-US" sz="1000" dirty="0"/>
                        <a:t>Accounts Payable</a:t>
                      </a:r>
                    </a:p>
                  </a:txBody>
                  <a:tcPr/>
                </a:tc>
                <a:tc>
                  <a:txBody>
                    <a:bodyPr/>
                    <a:lstStyle/>
                    <a:p>
                      <a:pPr algn="r"/>
                      <a:r>
                        <a:rPr lang="en-US" sz="1000" dirty="0"/>
                        <a:t>$0.00</a:t>
                      </a:r>
                    </a:p>
                  </a:txBody>
                  <a:tcPr/>
                </a:tc>
                <a:tc>
                  <a:txBody>
                    <a:bodyPr/>
                    <a:lstStyle/>
                    <a:p>
                      <a:pPr algn="r"/>
                      <a:r>
                        <a:rPr lang="en-US" sz="1000" dirty="0"/>
                        <a:t>$0.00</a:t>
                      </a:r>
                    </a:p>
                  </a:txBody>
                  <a:tcPr/>
                </a:tc>
                <a:extLst>
                  <a:ext uri="{0D108BD9-81ED-4DB2-BD59-A6C34878D82A}">
                    <a16:rowId xmlns:a16="http://schemas.microsoft.com/office/drawing/2014/main" val="10011"/>
                  </a:ext>
                </a:extLst>
              </a:tr>
              <a:tr h="237782">
                <a:tc>
                  <a:txBody>
                    <a:bodyPr/>
                    <a:lstStyle/>
                    <a:p>
                      <a:r>
                        <a:rPr lang="en-US" sz="1000" dirty="0"/>
                        <a:t>Future Year Fees</a:t>
                      </a:r>
                    </a:p>
                  </a:txBody>
                  <a:tcPr/>
                </a:tc>
                <a:tc>
                  <a:txBody>
                    <a:bodyPr/>
                    <a:lstStyle/>
                    <a:p>
                      <a:pPr algn="r"/>
                      <a:r>
                        <a:rPr lang="en-US" sz="1000" b="0" i="0" u="none" strike="noStrike" kern="1200" baseline="0" dirty="0">
                          <a:solidFill>
                            <a:schemeClr val="dk1"/>
                          </a:solidFill>
                          <a:latin typeface="+mn-lt"/>
                          <a:ea typeface="+mn-ea"/>
                          <a:cs typeface="+mn-cs"/>
                        </a:rPr>
                        <a:t> $1,763.56</a:t>
                      </a:r>
                      <a:endParaRPr lang="en-US" sz="10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dk1"/>
                          </a:solidFill>
                          <a:latin typeface="+mn-lt"/>
                          <a:ea typeface="+mn-ea"/>
                          <a:cs typeface="+mn-cs"/>
                        </a:rPr>
                        <a:t> $1,840.67</a:t>
                      </a:r>
                      <a:endParaRPr lang="en-US" sz="1000" dirty="0"/>
                    </a:p>
                  </a:txBody>
                  <a:tcPr/>
                </a:tc>
                <a:extLst>
                  <a:ext uri="{0D108BD9-81ED-4DB2-BD59-A6C34878D82A}">
                    <a16:rowId xmlns:a16="http://schemas.microsoft.com/office/drawing/2014/main" val="10012"/>
                  </a:ext>
                </a:extLst>
              </a:tr>
              <a:tr h="237782">
                <a:tc>
                  <a:txBody>
                    <a:bodyPr/>
                    <a:lstStyle/>
                    <a:p>
                      <a:endParaRPr lang="en-US" sz="1000" dirty="0"/>
                    </a:p>
                  </a:txBody>
                  <a:tcPr/>
                </a:tc>
                <a:tc>
                  <a:txBody>
                    <a:bodyPr/>
                    <a:lstStyle/>
                    <a:p>
                      <a:pPr algn="r"/>
                      <a:r>
                        <a:rPr lang="en-US" sz="1000" b="1" i="0" u="none" strike="noStrike" kern="1200" baseline="0" dirty="0">
                          <a:solidFill>
                            <a:schemeClr val="dk1"/>
                          </a:solidFill>
                          <a:latin typeface="+mn-lt"/>
                          <a:ea typeface="+mn-ea"/>
                          <a:cs typeface="+mn-cs"/>
                        </a:rPr>
                        <a:t> $1,763.56</a:t>
                      </a:r>
                      <a:endParaRPr lang="en-US" sz="1000" b="1" dirty="0"/>
                    </a:p>
                  </a:txBody>
                  <a:tcPr/>
                </a:tc>
                <a:tc>
                  <a:txBody>
                    <a:bodyPr/>
                    <a:lstStyle/>
                    <a:p>
                      <a:pPr algn="r"/>
                      <a:r>
                        <a:rPr lang="en-US" sz="1000" b="1" i="0" u="none" strike="noStrike" kern="1200" baseline="0" dirty="0">
                          <a:solidFill>
                            <a:schemeClr val="dk1"/>
                          </a:solidFill>
                          <a:latin typeface="+mn-lt"/>
                          <a:ea typeface="+mn-ea"/>
                          <a:cs typeface="+mn-cs"/>
                        </a:rPr>
                        <a:t> $1,840.67</a:t>
                      </a:r>
                      <a:endParaRPr lang="en-US" sz="1000" b="1" dirty="0"/>
                    </a:p>
                  </a:txBody>
                  <a:tcPr/>
                </a:tc>
                <a:extLst>
                  <a:ext uri="{0D108BD9-81ED-4DB2-BD59-A6C34878D82A}">
                    <a16:rowId xmlns:a16="http://schemas.microsoft.com/office/drawing/2014/main" val="10013"/>
                  </a:ext>
                </a:extLst>
              </a:tr>
              <a:tr h="237782">
                <a:tc>
                  <a:txBody>
                    <a:bodyPr/>
                    <a:lstStyle/>
                    <a:p>
                      <a:r>
                        <a:rPr lang="en-US" sz="1000" b="1" dirty="0"/>
                        <a:t>Net Assets</a:t>
                      </a:r>
                    </a:p>
                  </a:txBody>
                  <a:tcPr/>
                </a:tc>
                <a:tc>
                  <a:txBody>
                    <a:bodyPr/>
                    <a:lstStyle/>
                    <a:p>
                      <a:pPr algn="r"/>
                      <a:r>
                        <a:rPr lang="en-US" sz="1000" b="1" i="0" u="none" strike="noStrike" kern="1200" baseline="0" dirty="0">
                          <a:solidFill>
                            <a:schemeClr val="dk1"/>
                          </a:solidFill>
                          <a:latin typeface="+mn-lt"/>
                          <a:ea typeface="+mn-ea"/>
                          <a:cs typeface="+mn-cs"/>
                        </a:rPr>
                        <a:t> $29,933.39</a:t>
                      </a:r>
                      <a:endParaRPr lang="en-US" sz="1000" b="1" dirty="0"/>
                    </a:p>
                  </a:txBody>
                  <a:tcPr/>
                </a:tc>
                <a:tc>
                  <a:txBody>
                    <a:bodyPr/>
                    <a:lstStyle/>
                    <a:p>
                      <a:pPr algn="r"/>
                      <a:r>
                        <a:rPr lang="en-US" sz="1000" b="1" i="0" u="none" strike="noStrike" kern="1200" baseline="0" dirty="0">
                          <a:solidFill>
                            <a:schemeClr val="dk1"/>
                          </a:solidFill>
                          <a:latin typeface="+mn-lt"/>
                          <a:ea typeface="+mn-ea"/>
                          <a:cs typeface="+mn-cs"/>
                        </a:rPr>
                        <a:t>$29,598.52</a:t>
                      </a:r>
                      <a:endParaRPr lang="en-US" sz="1000" b="1" dirty="0"/>
                    </a:p>
                  </a:txBody>
                  <a:tcPr/>
                </a:tc>
                <a:extLst>
                  <a:ext uri="{0D108BD9-81ED-4DB2-BD59-A6C34878D82A}">
                    <a16:rowId xmlns:a16="http://schemas.microsoft.com/office/drawing/2014/main" val="10014"/>
                  </a:ext>
                </a:extLst>
              </a:tr>
              <a:tr h="237782">
                <a:tc>
                  <a:txBody>
                    <a:bodyPr/>
                    <a:lstStyle/>
                    <a:p>
                      <a:r>
                        <a:rPr lang="en-US" sz="1000" b="1" dirty="0"/>
                        <a:t>Reserved</a:t>
                      </a:r>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0015"/>
                  </a:ext>
                </a:extLst>
              </a:tr>
              <a:tr h="237782">
                <a:tc>
                  <a:txBody>
                    <a:bodyPr/>
                    <a:lstStyle/>
                    <a:p>
                      <a:r>
                        <a:rPr lang="en-US" sz="1000" dirty="0"/>
                        <a:t>Equity </a:t>
                      </a:r>
                      <a:r>
                        <a:rPr lang="mr-IN" sz="1000" dirty="0"/>
                        <a:t>–</a:t>
                      </a:r>
                      <a:r>
                        <a:rPr lang="en-US" sz="1000" dirty="0"/>
                        <a:t> Defense of Benefits (National)</a:t>
                      </a:r>
                    </a:p>
                  </a:txBody>
                  <a:tcPr/>
                </a:tc>
                <a:tc>
                  <a:txBody>
                    <a:bodyPr/>
                    <a:lstStyle/>
                    <a:p>
                      <a:pPr algn="r"/>
                      <a:r>
                        <a:rPr lang="en-US" sz="1000" dirty="0"/>
                        <a:t>$3,000.00</a:t>
                      </a:r>
                    </a:p>
                  </a:txBody>
                  <a:tcPr/>
                </a:tc>
                <a:tc>
                  <a:txBody>
                    <a:bodyPr/>
                    <a:lstStyle/>
                    <a:p>
                      <a:pPr algn="r"/>
                      <a:r>
                        <a:rPr lang="en-US" sz="1000" dirty="0"/>
                        <a:t>$3,000.00</a:t>
                      </a:r>
                    </a:p>
                  </a:txBody>
                  <a:tcPr/>
                </a:tc>
                <a:extLst>
                  <a:ext uri="{0D108BD9-81ED-4DB2-BD59-A6C34878D82A}">
                    <a16:rowId xmlns:a16="http://schemas.microsoft.com/office/drawing/2014/main" val="10016"/>
                  </a:ext>
                </a:extLst>
              </a:tr>
              <a:tr h="237782">
                <a:tc>
                  <a:txBody>
                    <a:bodyPr/>
                    <a:lstStyle/>
                    <a:p>
                      <a:r>
                        <a:rPr lang="en-US" sz="1000" dirty="0"/>
                        <a:t>Equity </a:t>
                      </a:r>
                      <a:r>
                        <a:rPr lang="mr-IN" sz="1000" dirty="0"/>
                        <a:t>–</a:t>
                      </a:r>
                      <a:r>
                        <a:rPr lang="en-US" sz="1000" dirty="0"/>
                        <a:t> Other</a:t>
                      </a:r>
                    </a:p>
                  </a:txBody>
                  <a:tcPr/>
                </a:tc>
                <a:tc>
                  <a:txBody>
                    <a:bodyPr/>
                    <a:lstStyle/>
                    <a:p>
                      <a:pPr algn="r"/>
                      <a:r>
                        <a:rPr lang="en-US" sz="1000" dirty="0"/>
                        <a:t>$0.00</a:t>
                      </a:r>
                    </a:p>
                  </a:txBody>
                  <a:tcPr/>
                </a:tc>
                <a:tc>
                  <a:txBody>
                    <a:bodyPr/>
                    <a:lstStyle/>
                    <a:p>
                      <a:pPr algn="r"/>
                      <a:r>
                        <a:rPr lang="en-US" sz="1000" dirty="0"/>
                        <a:t>$0.00</a:t>
                      </a:r>
                    </a:p>
                  </a:txBody>
                  <a:tcPr/>
                </a:tc>
                <a:extLst>
                  <a:ext uri="{0D108BD9-81ED-4DB2-BD59-A6C34878D82A}">
                    <a16:rowId xmlns:a16="http://schemas.microsoft.com/office/drawing/2014/main" val="10017"/>
                  </a:ext>
                </a:extLst>
              </a:tr>
              <a:tr h="237782">
                <a:tc>
                  <a:txBody>
                    <a:bodyPr/>
                    <a:lstStyle/>
                    <a:p>
                      <a:r>
                        <a:rPr lang="en-US" sz="1000" dirty="0"/>
                        <a:t>Equity </a:t>
                      </a:r>
                      <a:r>
                        <a:rPr lang="mr-IN" sz="1000" dirty="0"/>
                        <a:t>–</a:t>
                      </a:r>
                      <a:r>
                        <a:rPr lang="en-US" sz="1000" dirty="0"/>
                        <a:t> Rental Facilities</a:t>
                      </a:r>
                    </a:p>
                  </a:txBody>
                  <a:tcPr/>
                </a:tc>
                <a:tc>
                  <a:txBody>
                    <a:bodyPr/>
                    <a:lstStyle/>
                    <a:p>
                      <a:pPr algn="r"/>
                      <a:r>
                        <a:rPr lang="en-US" sz="1000" dirty="0"/>
                        <a:t>$4,000.00</a:t>
                      </a:r>
                    </a:p>
                  </a:txBody>
                  <a:tcPr/>
                </a:tc>
                <a:tc>
                  <a:txBody>
                    <a:bodyPr/>
                    <a:lstStyle/>
                    <a:p>
                      <a:pPr algn="r"/>
                      <a:r>
                        <a:rPr lang="en-US" sz="1000" dirty="0"/>
                        <a:t>$4,000.00</a:t>
                      </a:r>
                    </a:p>
                  </a:txBody>
                  <a:tcPr/>
                </a:tc>
                <a:extLst>
                  <a:ext uri="{0D108BD9-81ED-4DB2-BD59-A6C34878D82A}">
                    <a16:rowId xmlns:a16="http://schemas.microsoft.com/office/drawing/2014/main" val="10018"/>
                  </a:ext>
                </a:extLst>
              </a:tr>
              <a:tr h="237782">
                <a:tc>
                  <a:txBody>
                    <a:bodyPr/>
                    <a:lstStyle/>
                    <a:p>
                      <a:r>
                        <a:rPr lang="en-US" sz="1000" dirty="0"/>
                        <a:t>Equity </a:t>
                      </a:r>
                      <a:r>
                        <a:rPr lang="mr-IN" sz="1000" dirty="0"/>
                        <a:t>–</a:t>
                      </a:r>
                      <a:r>
                        <a:rPr lang="en-US" sz="1000" dirty="0"/>
                        <a:t> Special Events</a:t>
                      </a:r>
                    </a:p>
                  </a:txBody>
                  <a:tcPr/>
                </a:tc>
                <a:tc>
                  <a:txBody>
                    <a:bodyPr/>
                    <a:lstStyle/>
                    <a:p>
                      <a:pPr algn="r"/>
                      <a:r>
                        <a:rPr lang="en-US" sz="1000" dirty="0"/>
                        <a:t>$3000.00</a:t>
                      </a:r>
                    </a:p>
                  </a:txBody>
                  <a:tcPr/>
                </a:tc>
                <a:tc>
                  <a:txBody>
                    <a:bodyPr/>
                    <a:lstStyle/>
                    <a:p>
                      <a:pPr algn="r"/>
                      <a:r>
                        <a:rPr lang="en-US" sz="1000" dirty="0"/>
                        <a:t>$3,000.00</a:t>
                      </a:r>
                    </a:p>
                  </a:txBody>
                  <a:tcPr/>
                </a:tc>
                <a:extLst>
                  <a:ext uri="{0D108BD9-81ED-4DB2-BD59-A6C34878D82A}">
                    <a16:rowId xmlns:a16="http://schemas.microsoft.com/office/drawing/2014/main" val="10019"/>
                  </a:ext>
                </a:extLst>
              </a:tr>
              <a:tr h="237782">
                <a:tc>
                  <a:txBody>
                    <a:bodyPr/>
                    <a:lstStyle/>
                    <a:p>
                      <a:r>
                        <a:rPr lang="en-US" sz="1000" dirty="0"/>
                        <a:t>Equity </a:t>
                      </a:r>
                      <a:r>
                        <a:rPr lang="mr-IN" sz="1000" dirty="0"/>
                        <a:t>–</a:t>
                      </a:r>
                      <a:r>
                        <a:rPr lang="en-US" sz="1000" dirty="0"/>
                        <a:t> Training/Succession Planning</a:t>
                      </a:r>
                    </a:p>
                  </a:txBody>
                  <a:tcPr/>
                </a:tc>
                <a:tc>
                  <a:txBody>
                    <a:bodyPr/>
                    <a:lstStyle/>
                    <a:p>
                      <a:pPr algn="r"/>
                      <a:r>
                        <a:rPr lang="en-US" sz="1000" dirty="0"/>
                        <a:t>$2,000.00</a:t>
                      </a:r>
                    </a:p>
                  </a:txBody>
                  <a:tcPr/>
                </a:tc>
                <a:tc>
                  <a:txBody>
                    <a:bodyPr/>
                    <a:lstStyle/>
                    <a:p>
                      <a:pPr algn="r"/>
                      <a:r>
                        <a:rPr lang="en-US" sz="1000" dirty="0"/>
                        <a:t>$2,000.00</a:t>
                      </a:r>
                    </a:p>
                  </a:txBody>
                  <a:tcPr/>
                </a:tc>
                <a:extLst>
                  <a:ext uri="{0D108BD9-81ED-4DB2-BD59-A6C34878D82A}">
                    <a16:rowId xmlns:a16="http://schemas.microsoft.com/office/drawing/2014/main" val="10020"/>
                  </a:ext>
                </a:extLst>
              </a:tr>
              <a:tr h="237782">
                <a:tc>
                  <a:txBody>
                    <a:bodyPr/>
                    <a:lstStyle/>
                    <a:p>
                      <a:endParaRPr lang="en-US" sz="1000" dirty="0"/>
                    </a:p>
                  </a:txBody>
                  <a:tcPr/>
                </a:tc>
                <a:tc>
                  <a:txBody>
                    <a:bodyPr/>
                    <a:lstStyle/>
                    <a:p>
                      <a:pPr algn="r"/>
                      <a:r>
                        <a:rPr lang="en-US" sz="1000" b="1" dirty="0"/>
                        <a:t>$12,000.00</a:t>
                      </a:r>
                    </a:p>
                  </a:txBody>
                  <a:tcPr/>
                </a:tc>
                <a:tc>
                  <a:txBody>
                    <a:bodyPr/>
                    <a:lstStyle/>
                    <a:p>
                      <a:pPr algn="r"/>
                      <a:r>
                        <a:rPr lang="en-US" sz="1000" b="1" dirty="0"/>
                        <a:t>$12,000.00</a:t>
                      </a:r>
                    </a:p>
                  </a:txBody>
                  <a:tcPr/>
                </a:tc>
                <a:extLst>
                  <a:ext uri="{0D108BD9-81ED-4DB2-BD59-A6C34878D82A}">
                    <a16:rowId xmlns:a16="http://schemas.microsoft.com/office/drawing/2014/main" val="10021"/>
                  </a:ext>
                </a:extLst>
              </a:tr>
              <a:tr h="237782">
                <a:tc>
                  <a:txBody>
                    <a:bodyPr/>
                    <a:lstStyle/>
                    <a:p>
                      <a:r>
                        <a:rPr lang="en-US" sz="1000" b="1" dirty="0"/>
                        <a:t>Unreserved</a:t>
                      </a:r>
                    </a:p>
                  </a:txBody>
                  <a:tcPr/>
                </a:tc>
                <a:tc>
                  <a:txBody>
                    <a:bodyPr/>
                    <a:lstStyle/>
                    <a:p>
                      <a:pPr algn="r"/>
                      <a:endParaRPr lang="en-US" sz="1000" dirty="0"/>
                    </a:p>
                  </a:txBody>
                  <a:tcPr/>
                </a:tc>
                <a:tc>
                  <a:txBody>
                    <a:bodyPr/>
                    <a:lstStyle/>
                    <a:p>
                      <a:pPr algn="r"/>
                      <a:endParaRPr lang="en-US" sz="1000" dirty="0"/>
                    </a:p>
                  </a:txBody>
                  <a:tcPr/>
                </a:tc>
                <a:extLst>
                  <a:ext uri="{0D108BD9-81ED-4DB2-BD59-A6C34878D82A}">
                    <a16:rowId xmlns:a16="http://schemas.microsoft.com/office/drawing/2014/main" val="10022"/>
                  </a:ext>
                </a:extLst>
              </a:tr>
              <a:tr h="237782">
                <a:tc>
                  <a:txBody>
                    <a:bodyPr/>
                    <a:lstStyle/>
                    <a:p>
                      <a:r>
                        <a:rPr lang="en-US" sz="1000" dirty="0"/>
                        <a:t>Unreserved Equity</a:t>
                      </a:r>
                    </a:p>
                  </a:txBody>
                  <a:tcPr/>
                </a:tc>
                <a:tc>
                  <a:txBody>
                    <a:bodyPr/>
                    <a:lstStyle/>
                    <a:p>
                      <a:pPr algn="r"/>
                      <a:r>
                        <a:rPr lang="en-US" sz="1000" dirty="0"/>
                        <a:t>$20,484.04</a:t>
                      </a:r>
                    </a:p>
                  </a:txBody>
                  <a:tcPr/>
                </a:tc>
                <a:tc>
                  <a:txBody>
                    <a:bodyPr/>
                    <a:lstStyle/>
                    <a:p>
                      <a:pPr algn="r"/>
                      <a:r>
                        <a:rPr lang="en-US" sz="1000" dirty="0"/>
                        <a:t>$17,933.39</a:t>
                      </a:r>
                    </a:p>
                  </a:txBody>
                  <a:tcPr/>
                </a:tc>
                <a:extLst>
                  <a:ext uri="{0D108BD9-81ED-4DB2-BD59-A6C34878D82A}">
                    <a16:rowId xmlns:a16="http://schemas.microsoft.com/office/drawing/2014/main" val="10023"/>
                  </a:ext>
                </a:extLst>
              </a:tr>
              <a:tr h="237782">
                <a:tc>
                  <a:txBody>
                    <a:bodyPr/>
                    <a:lstStyle/>
                    <a:p>
                      <a:r>
                        <a:rPr lang="en-US" sz="1000" b="1" dirty="0"/>
                        <a:t>Earnings (Loss)</a:t>
                      </a:r>
                    </a:p>
                  </a:txBody>
                  <a:tcPr/>
                </a:tc>
                <a:tc>
                  <a:txBody>
                    <a:bodyPr/>
                    <a:lstStyle/>
                    <a:p>
                      <a:pPr algn="r"/>
                      <a:r>
                        <a:rPr lang="en-US" sz="1000" b="1" dirty="0"/>
                        <a:t>-$2,550.65</a:t>
                      </a:r>
                    </a:p>
                  </a:txBody>
                  <a:tcPr/>
                </a:tc>
                <a:tc>
                  <a:txBody>
                    <a:bodyPr/>
                    <a:lstStyle/>
                    <a:p>
                      <a:pPr algn="r"/>
                      <a:r>
                        <a:rPr lang="en-US" sz="1000" b="1" dirty="0"/>
                        <a:t>$-334.87</a:t>
                      </a:r>
                    </a:p>
                  </a:txBody>
                  <a:tcPr/>
                </a:tc>
                <a:extLst>
                  <a:ext uri="{0D108BD9-81ED-4DB2-BD59-A6C34878D82A}">
                    <a16:rowId xmlns:a16="http://schemas.microsoft.com/office/drawing/2014/main" val="10024"/>
                  </a:ext>
                </a:extLst>
              </a:tr>
              <a:tr h="237782">
                <a:tc>
                  <a:txBody>
                    <a:bodyPr/>
                    <a:lstStyle/>
                    <a:p>
                      <a:endParaRPr lang="en-US" sz="1000" dirty="0"/>
                    </a:p>
                  </a:txBody>
                  <a:tcPr/>
                </a:tc>
                <a:tc>
                  <a:txBody>
                    <a:bodyPr/>
                    <a:lstStyle/>
                    <a:p>
                      <a:pPr algn="r"/>
                      <a:r>
                        <a:rPr lang="en-US" sz="1000" b="1" dirty="0"/>
                        <a:t>$17,933.39</a:t>
                      </a:r>
                    </a:p>
                  </a:txBody>
                  <a:tcPr/>
                </a:tc>
                <a:tc>
                  <a:txBody>
                    <a:bodyPr/>
                    <a:lstStyle/>
                    <a:p>
                      <a:pPr algn="r"/>
                      <a:r>
                        <a:rPr lang="en-US" sz="1000" b="1" dirty="0"/>
                        <a:t>$17,598.52</a:t>
                      </a:r>
                    </a:p>
                  </a:txBody>
                  <a:tcPr/>
                </a:tc>
                <a:extLst>
                  <a:ext uri="{0D108BD9-81ED-4DB2-BD59-A6C34878D82A}">
                    <a16:rowId xmlns:a16="http://schemas.microsoft.com/office/drawing/2014/main" val="10025"/>
                  </a:ext>
                </a:extLst>
              </a:tr>
              <a:tr h="237782">
                <a:tc>
                  <a:txBody>
                    <a:bodyPr/>
                    <a:lstStyle/>
                    <a:p>
                      <a:r>
                        <a:rPr lang="en-US" sz="1000" b="1" dirty="0"/>
                        <a:t>Total Equity</a:t>
                      </a:r>
                    </a:p>
                  </a:txBody>
                  <a:tcPr/>
                </a:tc>
                <a:tc>
                  <a:txBody>
                    <a:bodyPr/>
                    <a:lstStyle/>
                    <a:p>
                      <a:pPr algn="r"/>
                      <a:r>
                        <a:rPr lang="en-US" sz="1000" b="1" dirty="0"/>
                        <a:t>$29,933.39</a:t>
                      </a:r>
                    </a:p>
                  </a:txBody>
                  <a:tcPr/>
                </a:tc>
                <a:tc>
                  <a:txBody>
                    <a:bodyPr/>
                    <a:lstStyle/>
                    <a:p>
                      <a:pPr algn="r"/>
                      <a:r>
                        <a:rPr lang="en-US" sz="1000" b="1" dirty="0"/>
                        <a:t>$29,598.52</a:t>
                      </a:r>
                    </a:p>
                  </a:txBody>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184117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WELCOME</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National Association of Federal Retirees Annual General Meeting will get started momentarily.</a:t>
            </a:r>
          </a:p>
          <a:p>
            <a:pPr marL="0" indent="0" algn="ctr">
              <a:buNone/>
            </a:pPr>
            <a:r>
              <a:rPr lang="en-US" dirty="0"/>
              <a:t>Please help yourself to a refreshment as you wait.</a:t>
            </a:r>
          </a:p>
          <a:p>
            <a:pPr marL="0" indent="0" algn="ctr">
              <a:buNone/>
            </a:pPr>
            <a:r>
              <a:rPr lang="en-US" dirty="0"/>
              <a:t>Please find a seat.</a:t>
            </a:r>
          </a:p>
          <a:p>
            <a:pPr marL="0" indent="0" algn="ctr">
              <a:buNone/>
            </a:pPr>
            <a:endParaRPr lang="en-US" dirty="0"/>
          </a:p>
          <a:p>
            <a:pPr marL="0" indent="0" algn="ctr">
              <a:buNone/>
            </a:pPr>
            <a:r>
              <a:rPr lang="en-US" sz="2800" dirty="0">
                <a:solidFill>
                  <a:srgbClr val="C00000"/>
                </a:solidFill>
              </a:rPr>
              <a:t>Thank You</a:t>
            </a:r>
          </a:p>
        </p:txBody>
      </p:sp>
    </p:spTree>
    <p:extLst>
      <p:ext uri="{BB962C8B-B14F-4D97-AF65-F5344CB8AC3E}">
        <p14:creationId xmlns:p14="http://schemas.microsoft.com/office/powerpoint/2010/main" val="933815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729829"/>
          </a:xfrm>
        </p:spPr>
        <p:txBody>
          <a:bodyPr/>
          <a:lstStyle/>
          <a:p>
            <a:r>
              <a:rPr lang="en-US" sz="4400" b="1" dirty="0"/>
              <a:t>Financial Update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41460674"/>
              </p:ext>
            </p:extLst>
          </p:nvPr>
        </p:nvGraphicFramePr>
        <p:xfrm>
          <a:off x="716735" y="789734"/>
          <a:ext cx="8042274" cy="5895558"/>
        </p:xfrm>
        <a:graphic>
          <a:graphicData uri="http://schemas.openxmlformats.org/drawingml/2006/table">
            <a:tbl>
              <a:tblPr firstRow="1" bandRow="1">
                <a:tableStyleId>{5C22544A-7EE6-4342-B048-85BDC9FD1C3A}</a:tableStyleId>
              </a:tblPr>
              <a:tblGrid>
                <a:gridCol w="4362878">
                  <a:extLst>
                    <a:ext uri="{9D8B030D-6E8A-4147-A177-3AD203B41FA5}">
                      <a16:colId xmlns:a16="http://schemas.microsoft.com/office/drawing/2014/main" val="20000"/>
                    </a:ext>
                  </a:extLst>
                </a:gridCol>
                <a:gridCol w="1800192">
                  <a:extLst>
                    <a:ext uri="{9D8B030D-6E8A-4147-A177-3AD203B41FA5}">
                      <a16:colId xmlns:a16="http://schemas.microsoft.com/office/drawing/2014/main" val="20001"/>
                    </a:ext>
                  </a:extLst>
                </a:gridCol>
                <a:gridCol w="1879204">
                  <a:extLst>
                    <a:ext uri="{9D8B030D-6E8A-4147-A177-3AD203B41FA5}">
                      <a16:colId xmlns:a16="http://schemas.microsoft.com/office/drawing/2014/main" val="20002"/>
                    </a:ext>
                  </a:extLst>
                </a:gridCol>
              </a:tblGrid>
              <a:tr h="218354">
                <a:tc gridSpan="3">
                  <a:txBody>
                    <a:bodyPr/>
                    <a:lstStyle/>
                    <a:p>
                      <a:r>
                        <a:rPr lang="en-US" sz="800" dirty="0"/>
                        <a:t>Ottawa Valley</a:t>
                      </a:r>
                      <a:r>
                        <a:rPr lang="en-US" sz="800" baseline="0" dirty="0"/>
                        <a:t> Branch </a:t>
                      </a:r>
                      <a:r>
                        <a:rPr lang="en-US" sz="800" dirty="0"/>
                        <a:t>Financial Statement </a:t>
                      </a:r>
                      <a:r>
                        <a:rPr lang="mr-IN" sz="800" dirty="0"/>
                        <a:t>–</a:t>
                      </a:r>
                      <a:r>
                        <a:rPr lang="en-US" sz="800" dirty="0"/>
                        <a:t> Balances </a:t>
                      </a:r>
                      <a:r>
                        <a:rPr lang="mr-IN" sz="800" dirty="0"/>
                        <a:t>–</a:t>
                      </a:r>
                      <a:r>
                        <a:rPr lang="en-US" sz="800" dirty="0"/>
                        <a:t> Year 2024</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18354">
                <a:tc>
                  <a:txBody>
                    <a:bodyPr/>
                    <a:lstStyle/>
                    <a:p>
                      <a:endParaRPr lang="en-US" sz="800" dirty="0"/>
                    </a:p>
                  </a:txBody>
                  <a:tcPr/>
                </a:tc>
                <a:tc>
                  <a:txBody>
                    <a:bodyPr/>
                    <a:lstStyle/>
                    <a:p>
                      <a:r>
                        <a:rPr lang="en-US" sz="800" b="1" dirty="0"/>
                        <a:t>Actual - 2023</a:t>
                      </a:r>
                    </a:p>
                  </a:txBody>
                  <a:tcPr/>
                </a:tc>
                <a:tc>
                  <a:txBody>
                    <a:bodyPr/>
                    <a:lstStyle/>
                    <a:p>
                      <a:r>
                        <a:rPr lang="en-US" sz="800" b="1" dirty="0"/>
                        <a:t>Actual - 2024</a:t>
                      </a:r>
                    </a:p>
                  </a:txBody>
                  <a:tcPr/>
                </a:tc>
                <a:extLst>
                  <a:ext uri="{0D108BD9-81ED-4DB2-BD59-A6C34878D82A}">
                    <a16:rowId xmlns:a16="http://schemas.microsoft.com/office/drawing/2014/main" val="10001"/>
                  </a:ext>
                </a:extLst>
              </a:tr>
              <a:tr h="218354">
                <a:tc>
                  <a:txBody>
                    <a:bodyPr/>
                    <a:lstStyle/>
                    <a:p>
                      <a:r>
                        <a:rPr lang="en-US" sz="800" b="1" dirty="0"/>
                        <a:t>Assets</a:t>
                      </a:r>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02"/>
                  </a:ext>
                </a:extLst>
              </a:tr>
              <a:tr h="218354">
                <a:tc>
                  <a:txBody>
                    <a:bodyPr/>
                    <a:lstStyle/>
                    <a:p>
                      <a:r>
                        <a:rPr lang="en-US" sz="800" dirty="0"/>
                        <a:t>Chequing</a:t>
                      </a:r>
                    </a:p>
                  </a:txBody>
                  <a:tcPr/>
                </a:tc>
                <a:tc>
                  <a:txBody>
                    <a:bodyPr/>
                    <a:lstStyle/>
                    <a:p>
                      <a:pPr algn="r"/>
                      <a:r>
                        <a:rPr lang="en-US" sz="800" dirty="0"/>
                        <a:t>$0.00</a:t>
                      </a:r>
                    </a:p>
                  </a:txBody>
                  <a:tcPr/>
                </a:tc>
                <a:tc>
                  <a:txBody>
                    <a:bodyPr/>
                    <a:lstStyle/>
                    <a:p>
                      <a:pPr algn="r"/>
                      <a:r>
                        <a:rPr lang="en-US" sz="800" dirty="0"/>
                        <a:t>$0.00</a:t>
                      </a:r>
                    </a:p>
                  </a:txBody>
                  <a:tcPr/>
                </a:tc>
                <a:extLst>
                  <a:ext uri="{0D108BD9-81ED-4DB2-BD59-A6C34878D82A}">
                    <a16:rowId xmlns:a16="http://schemas.microsoft.com/office/drawing/2014/main" val="10003"/>
                  </a:ext>
                </a:extLst>
              </a:tr>
              <a:tr h="218354">
                <a:tc>
                  <a:txBody>
                    <a:bodyPr/>
                    <a:lstStyle/>
                    <a:p>
                      <a:r>
                        <a:rPr lang="en-US" sz="800" dirty="0"/>
                        <a:t>Savings</a:t>
                      </a:r>
                    </a:p>
                  </a:txBody>
                  <a:tcPr/>
                </a:tc>
                <a:tc>
                  <a:txBody>
                    <a:bodyPr/>
                    <a:lstStyle/>
                    <a:p>
                      <a:pPr algn="r"/>
                      <a:r>
                        <a:rPr lang="en-US" sz="800" dirty="0"/>
                        <a:t>$0.00</a:t>
                      </a:r>
                    </a:p>
                  </a:txBody>
                  <a:tcPr/>
                </a:tc>
                <a:tc>
                  <a:txBody>
                    <a:bodyPr/>
                    <a:lstStyle/>
                    <a:p>
                      <a:pPr algn="r"/>
                      <a:r>
                        <a:rPr lang="en-US" sz="800" dirty="0"/>
                        <a:t>$0.00</a:t>
                      </a:r>
                    </a:p>
                  </a:txBody>
                  <a:tcPr/>
                </a:tc>
                <a:extLst>
                  <a:ext uri="{0D108BD9-81ED-4DB2-BD59-A6C34878D82A}">
                    <a16:rowId xmlns:a16="http://schemas.microsoft.com/office/drawing/2014/main" val="10004"/>
                  </a:ext>
                </a:extLst>
              </a:tr>
              <a:tr h="218354">
                <a:tc>
                  <a:txBody>
                    <a:bodyPr/>
                    <a:lstStyle/>
                    <a:p>
                      <a:r>
                        <a:rPr lang="en-US" sz="800" dirty="0"/>
                        <a:t>Computer &amp; Equipment</a:t>
                      </a:r>
                    </a:p>
                  </a:txBody>
                  <a:tcPr/>
                </a:tc>
                <a:tc>
                  <a:txBody>
                    <a:bodyPr/>
                    <a:lstStyle/>
                    <a:p>
                      <a:pPr algn="r"/>
                      <a:r>
                        <a:rPr lang="en-US" sz="800" dirty="0"/>
                        <a:t>$1,401.96</a:t>
                      </a:r>
                    </a:p>
                  </a:txBody>
                  <a:tcPr/>
                </a:tc>
                <a:tc>
                  <a:txBody>
                    <a:bodyPr/>
                    <a:lstStyle/>
                    <a:p>
                      <a:pPr algn="r"/>
                      <a:r>
                        <a:rPr lang="en-US" sz="800" dirty="0"/>
                        <a:t>$0.00</a:t>
                      </a:r>
                    </a:p>
                  </a:txBody>
                  <a:tcPr/>
                </a:tc>
                <a:extLst>
                  <a:ext uri="{0D108BD9-81ED-4DB2-BD59-A6C34878D82A}">
                    <a16:rowId xmlns:a16="http://schemas.microsoft.com/office/drawing/2014/main" val="10005"/>
                  </a:ext>
                </a:extLst>
              </a:tr>
              <a:tr h="218354">
                <a:tc>
                  <a:txBody>
                    <a:bodyPr/>
                    <a:lstStyle/>
                    <a:p>
                      <a:r>
                        <a:rPr lang="en-US" sz="800" dirty="0"/>
                        <a:t>Investments</a:t>
                      </a:r>
                    </a:p>
                  </a:txBody>
                  <a:tcPr/>
                </a:tc>
                <a:tc>
                  <a:txBody>
                    <a:bodyPr/>
                    <a:lstStyle/>
                    <a:p>
                      <a:pPr algn="r"/>
                      <a:r>
                        <a:rPr lang="en-US" sz="800" dirty="0"/>
                        <a:t>$0.00</a:t>
                      </a:r>
                    </a:p>
                  </a:txBody>
                  <a:tcPr/>
                </a:tc>
                <a:tc>
                  <a:txBody>
                    <a:bodyPr/>
                    <a:lstStyle/>
                    <a:p>
                      <a:pPr algn="r"/>
                      <a:r>
                        <a:rPr lang="en-US" sz="800" dirty="0"/>
                        <a:t>$0.00</a:t>
                      </a:r>
                    </a:p>
                  </a:txBody>
                  <a:tcPr/>
                </a:tc>
                <a:extLst>
                  <a:ext uri="{0D108BD9-81ED-4DB2-BD59-A6C34878D82A}">
                    <a16:rowId xmlns:a16="http://schemas.microsoft.com/office/drawing/2014/main" val="10006"/>
                  </a:ext>
                </a:extLst>
              </a:tr>
              <a:tr h="218354">
                <a:tc>
                  <a:txBody>
                    <a:bodyPr/>
                    <a:lstStyle/>
                    <a:p>
                      <a:r>
                        <a:rPr lang="en-US" sz="800" dirty="0"/>
                        <a:t>Other</a:t>
                      </a:r>
                    </a:p>
                  </a:txBody>
                  <a:tcPr/>
                </a:tc>
                <a:tc>
                  <a:txBody>
                    <a:bodyPr/>
                    <a:lstStyle/>
                    <a:p>
                      <a:pPr algn="r"/>
                      <a:r>
                        <a:rPr lang="en-US" sz="800" dirty="0"/>
                        <a:t>$8,369.93</a:t>
                      </a:r>
                    </a:p>
                  </a:txBody>
                  <a:tcPr/>
                </a:tc>
                <a:tc>
                  <a:txBody>
                    <a:bodyPr/>
                    <a:lstStyle/>
                    <a:p>
                      <a:pPr algn="r"/>
                      <a:r>
                        <a:rPr lang="en-US" sz="800" dirty="0"/>
                        <a:t>$0.00</a:t>
                      </a:r>
                    </a:p>
                  </a:txBody>
                  <a:tcPr/>
                </a:tc>
                <a:extLst>
                  <a:ext uri="{0D108BD9-81ED-4DB2-BD59-A6C34878D82A}">
                    <a16:rowId xmlns:a16="http://schemas.microsoft.com/office/drawing/2014/main" val="10007"/>
                  </a:ext>
                </a:extLst>
              </a:tr>
              <a:tr h="218354">
                <a:tc>
                  <a:txBody>
                    <a:bodyPr/>
                    <a:lstStyle/>
                    <a:p>
                      <a:r>
                        <a:rPr lang="en-US" sz="800" dirty="0"/>
                        <a:t>At National</a:t>
                      </a:r>
                    </a:p>
                  </a:txBody>
                  <a:tcPr/>
                </a:tc>
                <a:tc>
                  <a:txBody>
                    <a:bodyPr/>
                    <a:lstStyle/>
                    <a:p>
                      <a:pPr algn="r"/>
                      <a:r>
                        <a:rPr lang="en-US" sz="800" dirty="0"/>
                        <a:t>$21,925.06</a:t>
                      </a:r>
                    </a:p>
                  </a:txBody>
                  <a:tcPr/>
                </a:tc>
                <a:tc>
                  <a:txBody>
                    <a:bodyPr/>
                    <a:lstStyle/>
                    <a:p>
                      <a:pPr algn="r"/>
                      <a:r>
                        <a:rPr lang="en-US" sz="800" dirty="0"/>
                        <a:t>$31,439.19</a:t>
                      </a:r>
                    </a:p>
                  </a:txBody>
                  <a:tcPr/>
                </a:tc>
                <a:extLst>
                  <a:ext uri="{0D108BD9-81ED-4DB2-BD59-A6C34878D82A}">
                    <a16:rowId xmlns:a16="http://schemas.microsoft.com/office/drawing/2014/main" val="10008"/>
                  </a:ext>
                </a:extLst>
              </a:tr>
              <a:tr h="218354">
                <a:tc>
                  <a:txBody>
                    <a:bodyPr/>
                    <a:lstStyle/>
                    <a:p>
                      <a:endParaRPr lang="en-US" sz="800" dirty="0"/>
                    </a:p>
                  </a:txBody>
                  <a:tcPr/>
                </a:tc>
                <a:tc>
                  <a:txBody>
                    <a:bodyPr/>
                    <a:lstStyle/>
                    <a:p>
                      <a:pPr algn="r"/>
                      <a:r>
                        <a:rPr lang="en-US" sz="800" b="1" dirty="0"/>
                        <a:t>$31,696.95</a:t>
                      </a:r>
                    </a:p>
                  </a:txBody>
                  <a:tcPr/>
                </a:tc>
                <a:tc>
                  <a:txBody>
                    <a:bodyPr/>
                    <a:lstStyle/>
                    <a:p>
                      <a:pPr algn="r"/>
                      <a:r>
                        <a:rPr lang="en-US" sz="800" b="1" dirty="0"/>
                        <a:t>$31,439.19</a:t>
                      </a:r>
                    </a:p>
                  </a:txBody>
                  <a:tcPr/>
                </a:tc>
                <a:extLst>
                  <a:ext uri="{0D108BD9-81ED-4DB2-BD59-A6C34878D82A}">
                    <a16:rowId xmlns:a16="http://schemas.microsoft.com/office/drawing/2014/main" val="10009"/>
                  </a:ext>
                </a:extLst>
              </a:tr>
              <a:tr h="218354">
                <a:tc>
                  <a:txBody>
                    <a:bodyPr/>
                    <a:lstStyle/>
                    <a:p>
                      <a:r>
                        <a:rPr lang="en-US" sz="800" b="1" dirty="0"/>
                        <a:t>Liabilities</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0010"/>
                  </a:ext>
                </a:extLst>
              </a:tr>
              <a:tr h="218354">
                <a:tc>
                  <a:txBody>
                    <a:bodyPr/>
                    <a:lstStyle/>
                    <a:p>
                      <a:r>
                        <a:rPr lang="en-US" sz="800" dirty="0"/>
                        <a:t>Accounts Payable</a:t>
                      </a:r>
                    </a:p>
                  </a:txBody>
                  <a:tcPr/>
                </a:tc>
                <a:tc>
                  <a:txBody>
                    <a:bodyPr/>
                    <a:lstStyle/>
                    <a:p>
                      <a:pPr algn="r"/>
                      <a:r>
                        <a:rPr lang="en-US" sz="800" dirty="0"/>
                        <a:t>$0.00</a:t>
                      </a:r>
                    </a:p>
                  </a:txBody>
                  <a:tcPr/>
                </a:tc>
                <a:tc>
                  <a:txBody>
                    <a:bodyPr/>
                    <a:lstStyle/>
                    <a:p>
                      <a:pPr algn="r"/>
                      <a:r>
                        <a:rPr lang="en-US" sz="800" dirty="0"/>
                        <a:t>$0.00</a:t>
                      </a:r>
                    </a:p>
                  </a:txBody>
                  <a:tcPr/>
                </a:tc>
                <a:extLst>
                  <a:ext uri="{0D108BD9-81ED-4DB2-BD59-A6C34878D82A}">
                    <a16:rowId xmlns:a16="http://schemas.microsoft.com/office/drawing/2014/main" val="10011"/>
                  </a:ext>
                </a:extLst>
              </a:tr>
              <a:tr h="218354">
                <a:tc>
                  <a:txBody>
                    <a:bodyPr/>
                    <a:lstStyle/>
                    <a:p>
                      <a:r>
                        <a:rPr lang="en-US" sz="800" dirty="0"/>
                        <a:t>Future Year Fees</a:t>
                      </a:r>
                    </a:p>
                  </a:txBody>
                  <a:tcPr/>
                </a:tc>
                <a:tc>
                  <a:txBody>
                    <a:bodyPr/>
                    <a:lstStyle/>
                    <a:p>
                      <a:pPr algn="r"/>
                      <a:r>
                        <a:rPr lang="en-US" sz="800" b="0" i="0" u="none" strike="noStrike" kern="1200" baseline="0" dirty="0">
                          <a:solidFill>
                            <a:schemeClr val="dk1"/>
                          </a:solidFill>
                          <a:latin typeface="+mn-lt"/>
                          <a:ea typeface="+mn-ea"/>
                          <a:cs typeface="+mn-cs"/>
                        </a:rPr>
                        <a:t> $1,763.56</a:t>
                      </a:r>
                      <a:endParaRPr lang="en-US" sz="8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b="0" i="0" u="none" strike="noStrike" kern="1200" baseline="0" dirty="0">
                          <a:solidFill>
                            <a:schemeClr val="dk1"/>
                          </a:solidFill>
                          <a:latin typeface="+mn-lt"/>
                          <a:ea typeface="+mn-ea"/>
                          <a:cs typeface="+mn-cs"/>
                        </a:rPr>
                        <a:t> $1,840.67</a:t>
                      </a:r>
                      <a:endParaRPr lang="en-US" sz="800" dirty="0"/>
                    </a:p>
                  </a:txBody>
                  <a:tcPr/>
                </a:tc>
                <a:extLst>
                  <a:ext uri="{0D108BD9-81ED-4DB2-BD59-A6C34878D82A}">
                    <a16:rowId xmlns:a16="http://schemas.microsoft.com/office/drawing/2014/main" val="10012"/>
                  </a:ext>
                </a:extLst>
              </a:tr>
              <a:tr h="218354">
                <a:tc>
                  <a:txBody>
                    <a:bodyPr/>
                    <a:lstStyle/>
                    <a:p>
                      <a:endParaRPr lang="en-US" sz="800" dirty="0"/>
                    </a:p>
                  </a:txBody>
                  <a:tcPr/>
                </a:tc>
                <a:tc>
                  <a:txBody>
                    <a:bodyPr/>
                    <a:lstStyle/>
                    <a:p>
                      <a:pPr algn="r"/>
                      <a:r>
                        <a:rPr lang="en-US" sz="800" b="1" i="0" u="none" strike="noStrike" kern="1200" baseline="0" dirty="0">
                          <a:solidFill>
                            <a:schemeClr val="dk1"/>
                          </a:solidFill>
                          <a:latin typeface="+mn-lt"/>
                          <a:ea typeface="+mn-ea"/>
                          <a:cs typeface="+mn-cs"/>
                        </a:rPr>
                        <a:t> $1,763.56</a:t>
                      </a:r>
                      <a:endParaRPr lang="en-US" sz="800" b="1" dirty="0"/>
                    </a:p>
                  </a:txBody>
                  <a:tcPr/>
                </a:tc>
                <a:tc>
                  <a:txBody>
                    <a:bodyPr/>
                    <a:lstStyle/>
                    <a:p>
                      <a:pPr algn="r"/>
                      <a:r>
                        <a:rPr lang="en-US" sz="800" b="1" i="0" u="none" strike="noStrike" kern="1200" baseline="0" dirty="0">
                          <a:solidFill>
                            <a:schemeClr val="dk1"/>
                          </a:solidFill>
                          <a:latin typeface="+mn-lt"/>
                          <a:ea typeface="+mn-ea"/>
                          <a:cs typeface="+mn-cs"/>
                        </a:rPr>
                        <a:t> $1,840.67</a:t>
                      </a:r>
                      <a:endParaRPr lang="en-US" sz="800" b="1" dirty="0"/>
                    </a:p>
                  </a:txBody>
                  <a:tcPr/>
                </a:tc>
                <a:extLst>
                  <a:ext uri="{0D108BD9-81ED-4DB2-BD59-A6C34878D82A}">
                    <a16:rowId xmlns:a16="http://schemas.microsoft.com/office/drawing/2014/main" val="10013"/>
                  </a:ext>
                </a:extLst>
              </a:tr>
              <a:tr h="218354">
                <a:tc>
                  <a:txBody>
                    <a:bodyPr/>
                    <a:lstStyle/>
                    <a:p>
                      <a:r>
                        <a:rPr lang="en-US" sz="800" b="1" dirty="0"/>
                        <a:t>Net Assets</a:t>
                      </a:r>
                    </a:p>
                  </a:txBody>
                  <a:tcPr/>
                </a:tc>
                <a:tc>
                  <a:txBody>
                    <a:bodyPr/>
                    <a:lstStyle/>
                    <a:p>
                      <a:pPr algn="r"/>
                      <a:r>
                        <a:rPr lang="en-US" sz="800" b="1" i="0" u="none" strike="noStrike" kern="1200" baseline="0" dirty="0">
                          <a:solidFill>
                            <a:schemeClr val="dk1"/>
                          </a:solidFill>
                          <a:latin typeface="+mn-lt"/>
                          <a:ea typeface="+mn-ea"/>
                          <a:cs typeface="+mn-cs"/>
                        </a:rPr>
                        <a:t> $29,933.39</a:t>
                      </a:r>
                      <a:endParaRPr lang="en-US" sz="800" b="1" dirty="0"/>
                    </a:p>
                  </a:txBody>
                  <a:tcPr/>
                </a:tc>
                <a:tc>
                  <a:txBody>
                    <a:bodyPr/>
                    <a:lstStyle/>
                    <a:p>
                      <a:pPr algn="r"/>
                      <a:r>
                        <a:rPr lang="en-US" sz="800" b="1" i="0" u="none" strike="noStrike" kern="1200" baseline="0" dirty="0">
                          <a:solidFill>
                            <a:schemeClr val="dk1"/>
                          </a:solidFill>
                          <a:latin typeface="+mn-lt"/>
                          <a:ea typeface="+mn-ea"/>
                          <a:cs typeface="+mn-cs"/>
                        </a:rPr>
                        <a:t>$29,598.52</a:t>
                      </a:r>
                      <a:endParaRPr lang="en-US" sz="800" b="1" dirty="0"/>
                    </a:p>
                  </a:txBody>
                  <a:tcPr/>
                </a:tc>
                <a:extLst>
                  <a:ext uri="{0D108BD9-81ED-4DB2-BD59-A6C34878D82A}">
                    <a16:rowId xmlns:a16="http://schemas.microsoft.com/office/drawing/2014/main" val="10014"/>
                  </a:ext>
                </a:extLst>
              </a:tr>
              <a:tr h="218354">
                <a:tc>
                  <a:txBody>
                    <a:bodyPr/>
                    <a:lstStyle/>
                    <a:p>
                      <a:r>
                        <a:rPr lang="en-US" sz="800" b="1" dirty="0"/>
                        <a:t>Reserved</a:t>
                      </a:r>
                    </a:p>
                  </a:txBody>
                  <a:tcPr/>
                </a:tc>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10015"/>
                  </a:ext>
                </a:extLst>
              </a:tr>
              <a:tr h="218354">
                <a:tc>
                  <a:txBody>
                    <a:bodyPr/>
                    <a:lstStyle/>
                    <a:p>
                      <a:r>
                        <a:rPr lang="en-US" sz="800" dirty="0"/>
                        <a:t>Equity </a:t>
                      </a:r>
                      <a:r>
                        <a:rPr lang="mr-IN" sz="800" dirty="0"/>
                        <a:t>–</a:t>
                      </a:r>
                      <a:r>
                        <a:rPr lang="en-US" sz="800" dirty="0"/>
                        <a:t> Defense of Benefits (National)</a:t>
                      </a:r>
                    </a:p>
                  </a:txBody>
                  <a:tcPr/>
                </a:tc>
                <a:tc>
                  <a:txBody>
                    <a:bodyPr/>
                    <a:lstStyle/>
                    <a:p>
                      <a:pPr algn="r"/>
                      <a:r>
                        <a:rPr lang="en-US" sz="800" dirty="0"/>
                        <a:t>$3,000.00</a:t>
                      </a:r>
                    </a:p>
                  </a:txBody>
                  <a:tcPr/>
                </a:tc>
                <a:tc>
                  <a:txBody>
                    <a:bodyPr/>
                    <a:lstStyle/>
                    <a:p>
                      <a:pPr algn="r"/>
                      <a:r>
                        <a:rPr lang="en-US" sz="800" dirty="0"/>
                        <a:t>$3,000.00</a:t>
                      </a:r>
                    </a:p>
                  </a:txBody>
                  <a:tcPr/>
                </a:tc>
                <a:extLst>
                  <a:ext uri="{0D108BD9-81ED-4DB2-BD59-A6C34878D82A}">
                    <a16:rowId xmlns:a16="http://schemas.microsoft.com/office/drawing/2014/main" val="10016"/>
                  </a:ext>
                </a:extLst>
              </a:tr>
              <a:tr h="218354">
                <a:tc>
                  <a:txBody>
                    <a:bodyPr/>
                    <a:lstStyle/>
                    <a:p>
                      <a:r>
                        <a:rPr lang="en-US" sz="800" dirty="0"/>
                        <a:t>Equity </a:t>
                      </a:r>
                      <a:r>
                        <a:rPr lang="mr-IN" sz="800" dirty="0"/>
                        <a:t>–</a:t>
                      </a:r>
                      <a:r>
                        <a:rPr lang="en-US" sz="800" dirty="0"/>
                        <a:t> Other</a:t>
                      </a:r>
                    </a:p>
                  </a:txBody>
                  <a:tcPr/>
                </a:tc>
                <a:tc>
                  <a:txBody>
                    <a:bodyPr/>
                    <a:lstStyle/>
                    <a:p>
                      <a:pPr algn="r"/>
                      <a:r>
                        <a:rPr lang="en-US" sz="800" dirty="0"/>
                        <a:t>$0.00</a:t>
                      </a:r>
                    </a:p>
                  </a:txBody>
                  <a:tcPr/>
                </a:tc>
                <a:tc>
                  <a:txBody>
                    <a:bodyPr/>
                    <a:lstStyle/>
                    <a:p>
                      <a:pPr algn="r"/>
                      <a:r>
                        <a:rPr lang="en-US" sz="800" dirty="0"/>
                        <a:t>$0.00</a:t>
                      </a:r>
                    </a:p>
                  </a:txBody>
                  <a:tcPr/>
                </a:tc>
                <a:extLst>
                  <a:ext uri="{0D108BD9-81ED-4DB2-BD59-A6C34878D82A}">
                    <a16:rowId xmlns:a16="http://schemas.microsoft.com/office/drawing/2014/main" val="10017"/>
                  </a:ext>
                </a:extLst>
              </a:tr>
              <a:tr h="218354">
                <a:tc>
                  <a:txBody>
                    <a:bodyPr/>
                    <a:lstStyle/>
                    <a:p>
                      <a:r>
                        <a:rPr lang="en-US" sz="800" dirty="0"/>
                        <a:t>Equity </a:t>
                      </a:r>
                      <a:r>
                        <a:rPr lang="mr-IN" sz="800" dirty="0"/>
                        <a:t>–</a:t>
                      </a:r>
                      <a:r>
                        <a:rPr lang="en-US" sz="800" dirty="0"/>
                        <a:t> Rental Facilities</a:t>
                      </a:r>
                    </a:p>
                  </a:txBody>
                  <a:tcPr/>
                </a:tc>
                <a:tc>
                  <a:txBody>
                    <a:bodyPr/>
                    <a:lstStyle/>
                    <a:p>
                      <a:pPr algn="r"/>
                      <a:r>
                        <a:rPr lang="en-US" sz="800" dirty="0"/>
                        <a:t>$4,000.00</a:t>
                      </a:r>
                    </a:p>
                  </a:txBody>
                  <a:tcPr/>
                </a:tc>
                <a:tc>
                  <a:txBody>
                    <a:bodyPr/>
                    <a:lstStyle/>
                    <a:p>
                      <a:pPr algn="r"/>
                      <a:r>
                        <a:rPr lang="en-US" sz="800" dirty="0"/>
                        <a:t>$4,000.00</a:t>
                      </a:r>
                    </a:p>
                  </a:txBody>
                  <a:tcPr/>
                </a:tc>
                <a:extLst>
                  <a:ext uri="{0D108BD9-81ED-4DB2-BD59-A6C34878D82A}">
                    <a16:rowId xmlns:a16="http://schemas.microsoft.com/office/drawing/2014/main" val="10018"/>
                  </a:ext>
                </a:extLst>
              </a:tr>
              <a:tr h="218354">
                <a:tc>
                  <a:txBody>
                    <a:bodyPr/>
                    <a:lstStyle/>
                    <a:p>
                      <a:r>
                        <a:rPr lang="en-US" sz="800" dirty="0"/>
                        <a:t>Equity </a:t>
                      </a:r>
                      <a:r>
                        <a:rPr lang="mr-IN" sz="800" dirty="0"/>
                        <a:t>–</a:t>
                      </a:r>
                      <a:r>
                        <a:rPr lang="en-US" sz="800" dirty="0"/>
                        <a:t> Special Events</a:t>
                      </a:r>
                    </a:p>
                  </a:txBody>
                  <a:tcPr/>
                </a:tc>
                <a:tc>
                  <a:txBody>
                    <a:bodyPr/>
                    <a:lstStyle/>
                    <a:p>
                      <a:pPr algn="r"/>
                      <a:r>
                        <a:rPr lang="en-US" sz="800" dirty="0"/>
                        <a:t>$3000.00</a:t>
                      </a:r>
                    </a:p>
                  </a:txBody>
                  <a:tcPr/>
                </a:tc>
                <a:tc>
                  <a:txBody>
                    <a:bodyPr/>
                    <a:lstStyle/>
                    <a:p>
                      <a:pPr algn="r"/>
                      <a:r>
                        <a:rPr lang="en-US" sz="800" dirty="0"/>
                        <a:t>$3,000.00</a:t>
                      </a:r>
                    </a:p>
                  </a:txBody>
                  <a:tcPr/>
                </a:tc>
                <a:extLst>
                  <a:ext uri="{0D108BD9-81ED-4DB2-BD59-A6C34878D82A}">
                    <a16:rowId xmlns:a16="http://schemas.microsoft.com/office/drawing/2014/main" val="10019"/>
                  </a:ext>
                </a:extLst>
              </a:tr>
              <a:tr h="218354">
                <a:tc>
                  <a:txBody>
                    <a:bodyPr/>
                    <a:lstStyle/>
                    <a:p>
                      <a:r>
                        <a:rPr lang="en-US" sz="800" dirty="0"/>
                        <a:t>Equity </a:t>
                      </a:r>
                      <a:r>
                        <a:rPr lang="mr-IN" sz="800" dirty="0"/>
                        <a:t>–</a:t>
                      </a:r>
                      <a:r>
                        <a:rPr lang="en-US" sz="800" dirty="0"/>
                        <a:t> Training/Succession Planning</a:t>
                      </a:r>
                    </a:p>
                  </a:txBody>
                  <a:tcPr/>
                </a:tc>
                <a:tc>
                  <a:txBody>
                    <a:bodyPr/>
                    <a:lstStyle/>
                    <a:p>
                      <a:pPr algn="r"/>
                      <a:r>
                        <a:rPr lang="en-US" sz="800" dirty="0"/>
                        <a:t>$2,000.00</a:t>
                      </a:r>
                    </a:p>
                  </a:txBody>
                  <a:tcPr/>
                </a:tc>
                <a:tc>
                  <a:txBody>
                    <a:bodyPr/>
                    <a:lstStyle/>
                    <a:p>
                      <a:pPr algn="r"/>
                      <a:r>
                        <a:rPr lang="en-US" sz="800" dirty="0"/>
                        <a:t>$2,000.00</a:t>
                      </a:r>
                    </a:p>
                  </a:txBody>
                  <a:tcPr/>
                </a:tc>
                <a:extLst>
                  <a:ext uri="{0D108BD9-81ED-4DB2-BD59-A6C34878D82A}">
                    <a16:rowId xmlns:a16="http://schemas.microsoft.com/office/drawing/2014/main" val="10020"/>
                  </a:ext>
                </a:extLst>
              </a:tr>
              <a:tr h="218354">
                <a:tc>
                  <a:txBody>
                    <a:bodyPr/>
                    <a:lstStyle/>
                    <a:p>
                      <a:endParaRPr lang="en-US" sz="800" dirty="0"/>
                    </a:p>
                  </a:txBody>
                  <a:tcPr/>
                </a:tc>
                <a:tc>
                  <a:txBody>
                    <a:bodyPr/>
                    <a:lstStyle/>
                    <a:p>
                      <a:pPr algn="r"/>
                      <a:r>
                        <a:rPr lang="en-US" sz="800" b="1" dirty="0"/>
                        <a:t>$12,000.00</a:t>
                      </a:r>
                    </a:p>
                  </a:txBody>
                  <a:tcPr/>
                </a:tc>
                <a:tc>
                  <a:txBody>
                    <a:bodyPr/>
                    <a:lstStyle/>
                    <a:p>
                      <a:pPr algn="r"/>
                      <a:r>
                        <a:rPr lang="en-US" sz="800" b="1" dirty="0"/>
                        <a:t>$12,000.00</a:t>
                      </a:r>
                    </a:p>
                  </a:txBody>
                  <a:tcPr/>
                </a:tc>
                <a:extLst>
                  <a:ext uri="{0D108BD9-81ED-4DB2-BD59-A6C34878D82A}">
                    <a16:rowId xmlns:a16="http://schemas.microsoft.com/office/drawing/2014/main" val="10021"/>
                  </a:ext>
                </a:extLst>
              </a:tr>
              <a:tr h="218354">
                <a:tc>
                  <a:txBody>
                    <a:bodyPr/>
                    <a:lstStyle/>
                    <a:p>
                      <a:r>
                        <a:rPr lang="en-US" sz="800" b="1" dirty="0"/>
                        <a:t>Unreserved</a:t>
                      </a:r>
                    </a:p>
                  </a:txBody>
                  <a:tcPr/>
                </a:tc>
                <a:tc>
                  <a:txBody>
                    <a:bodyPr/>
                    <a:lstStyle/>
                    <a:p>
                      <a:pPr algn="r"/>
                      <a:endParaRPr lang="en-US" sz="800" dirty="0"/>
                    </a:p>
                  </a:txBody>
                  <a:tcPr/>
                </a:tc>
                <a:tc>
                  <a:txBody>
                    <a:bodyPr/>
                    <a:lstStyle/>
                    <a:p>
                      <a:pPr algn="r"/>
                      <a:endParaRPr lang="en-US" sz="800" dirty="0"/>
                    </a:p>
                  </a:txBody>
                  <a:tcPr/>
                </a:tc>
                <a:extLst>
                  <a:ext uri="{0D108BD9-81ED-4DB2-BD59-A6C34878D82A}">
                    <a16:rowId xmlns:a16="http://schemas.microsoft.com/office/drawing/2014/main" val="10022"/>
                  </a:ext>
                </a:extLst>
              </a:tr>
              <a:tr h="218354">
                <a:tc>
                  <a:txBody>
                    <a:bodyPr/>
                    <a:lstStyle/>
                    <a:p>
                      <a:r>
                        <a:rPr lang="en-US" sz="800" dirty="0"/>
                        <a:t>Unreserved Equity</a:t>
                      </a:r>
                    </a:p>
                  </a:txBody>
                  <a:tcPr/>
                </a:tc>
                <a:tc>
                  <a:txBody>
                    <a:bodyPr/>
                    <a:lstStyle/>
                    <a:p>
                      <a:pPr algn="r"/>
                      <a:r>
                        <a:rPr lang="en-US" sz="800" dirty="0"/>
                        <a:t>$20,484.04</a:t>
                      </a:r>
                    </a:p>
                  </a:txBody>
                  <a:tcPr/>
                </a:tc>
                <a:tc>
                  <a:txBody>
                    <a:bodyPr/>
                    <a:lstStyle/>
                    <a:p>
                      <a:pPr algn="r"/>
                      <a:r>
                        <a:rPr lang="en-US" sz="800" dirty="0"/>
                        <a:t>$17,933.39</a:t>
                      </a:r>
                    </a:p>
                  </a:txBody>
                  <a:tcPr/>
                </a:tc>
                <a:extLst>
                  <a:ext uri="{0D108BD9-81ED-4DB2-BD59-A6C34878D82A}">
                    <a16:rowId xmlns:a16="http://schemas.microsoft.com/office/drawing/2014/main" val="10023"/>
                  </a:ext>
                </a:extLst>
              </a:tr>
              <a:tr h="218354">
                <a:tc>
                  <a:txBody>
                    <a:bodyPr/>
                    <a:lstStyle/>
                    <a:p>
                      <a:r>
                        <a:rPr lang="en-US" sz="800" b="1" dirty="0"/>
                        <a:t>Earnings (Loss)</a:t>
                      </a:r>
                    </a:p>
                  </a:txBody>
                  <a:tcPr/>
                </a:tc>
                <a:tc>
                  <a:txBody>
                    <a:bodyPr/>
                    <a:lstStyle/>
                    <a:p>
                      <a:pPr algn="r"/>
                      <a:r>
                        <a:rPr lang="en-US" sz="800" b="1" dirty="0"/>
                        <a:t>-$2,550.65</a:t>
                      </a:r>
                    </a:p>
                  </a:txBody>
                  <a:tcPr/>
                </a:tc>
                <a:tc>
                  <a:txBody>
                    <a:bodyPr/>
                    <a:lstStyle/>
                    <a:p>
                      <a:pPr algn="r"/>
                      <a:r>
                        <a:rPr lang="en-US" sz="800" b="1" dirty="0"/>
                        <a:t>$-334.87</a:t>
                      </a:r>
                    </a:p>
                  </a:txBody>
                  <a:tcPr/>
                </a:tc>
                <a:extLst>
                  <a:ext uri="{0D108BD9-81ED-4DB2-BD59-A6C34878D82A}">
                    <a16:rowId xmlns:a16="http://schemas.microsoft.com/office/drawing/2014/main" val="10024"/>
                  </a:ext>
                </a:extLst>
              </a:tr>
              <a:tr h="218354">
                <a:tc>
                  <a:txBody>
                    <a:bodyPr/>
                    <a:lstStyle/>
                    <a:p>
                      <a:endParaRPr lang="en-US" sz="800" dirty="0"/>
                    </a:p>
                  </a:txBody>
                  <a:tcPr/>
                </a:tc>
                <a:tc>
                  <a:txBody>
                    <a:bodyPr/>
                    <a:lstStyle/>
                    <a:p>
                      <a:pPr algn="r"/>
                      <a:r>
                        <a:rPr lang="en-US" sz="800" b="1" dirty="0"/>
                        <a:t>$17,933.39</a:t>
                      </a:r>
                    </a:p>
                  </a:txBody>
                  <a:tcPr/>
                </a:tc>
                <a:tc>
                  <a:txBody>
                    <a:bodyPr/>
                    <a:lstStyle/>
                    <a:p>
                      <a:pPr algn="r"/>
                      <a:r>
                        <a:rPr lang="en-US" sz="800" b="1" dirty="0"/>
                        <a:t>$17,598.52</a:t>
                      </a:r>
                    </a:p>
                  </a:txBody>
                  <a:tcPr/>
                </a:tc>
                <a:extLst>
                  <a:ext uri="{0D108BD9-81ED-4DB2-BD59-A6C34878D82A}">
                    <a16:rowId xmlns:a16="http://schemas.microsoft.com/office/drawing/2014/main" val="10025"/>
                  </a:ext>
                </a:extLst>
              </a:tr>
              <a:tr h="218354">
                <a:tc>
                  <a:txBody>
                    <a:bodyPr/>
                    <a:lstStyle/>
                    <a:p>
                      <a:r>
                        <a:rPr lang="en-US" sz="800" b="1" dirty="0"/>
                        <a:t>Total Equity</a:t>
                      </a:r>
                    </a:p>
                  </a:txBody>
                  <a:tcPr/>
                </a:tc>
                <a:tc>
                  <a:txBody>
                    <a:bodyPr/>
                    <a:lstStyle/>
                    <a:p>
                      <a:pPr algn="r"/>
                      <a:r>
                        <a:rPr lang="en-US" sz="800" b="1" dirty="0"/>
                        <a:t>$29,933.39</a:t>
                      </a:r>
                    </a:p>
                  </a:txBody>
                  <a:tcPr/>
                </a:tc>
                <a:tc>
                  <a:txBody>
                    <a:bodyPr/>
                    <a:lstStyle/>
                    <a:p>
                      <a:pPr algn="r"/>
                      <a:r>
                        <a:rPr lang="en-US" sz="800" b="1" dirty="0"/>
                        <a:t>$29,598.52</a:t>
                      </a:r>
                    </a:p>
                  </a:txBody>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2968674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Motions to Consider and Approve Changes to the Branch By-Laws</a:t>
            </a:r>
          </a:p>
        </p:txBody>
      </p:sp>
      <p:sp>
        <p:nvSpPr>
          <p:cNvPr id="3" name="Content Placeholder 2"/>
          <p:cNvSpPr>
            <a:spLocks noGrp="1"/>
          </p:cNvSpPr>
          <p:nvPr>
            <p:ph idx="1"/>
          </p:nvPr>
        </p:nvSpPr>
        <p:spPr>
          <a:xfrm>
            <a:off x="362829" y="1444532"/>
            <a:ext cx="8372988" cy="5184926"/>
          </a:xfrm>
        </p:spPr>
        <p:txBody>
          <a:bodyPr>
            <a:normAutofit fontScale="47500" lnSpcReduction="20000"/>
          </a:bodyPr>
          <a:lstStyle/>
          <a:p>
            <a:pPr>
              <a:spcBef>
                <a:spcPts val="600"/>
              </a:spcBef>
              <a:buFont typeface="Wingdings" charset="2"/>
              <a:buChar char="Ø"/>
            </a:pPr>
            <a:r>
              <a:rPr lang="en-US" sz="3400" b="1" dirty="0"/>
              <a:t>Proposed Change to Definition of Quorum </a:t>
            </a:r>
            <a:r>
              <a:rPr lang="en-US" sz="3400" dirty="0"/>
              <a:t>“In accordance with section 10.2 of the ON53 by-laws, that section 8.5 of the ON53 by laws (Quorum) be amended from: “At any Branch Annual, Special or General meeting, the quorum required to conduct business is </a:t>
            </a:r>
            <a:r>
              <a:rPr lang="en-US" sz="3400" b="1" dirty="0"/>
              <a:t>2% </a:t>
            </a:r>
            <a:r>
              <a:rPr lang="en-US" sz="3400" dirty="0"/>
              <a:t>of the membership at the time of the meeting.” to: “</a:t>
            </a:r>
            <a:r>
              <a:rPr lang="en-US" sz="3400" i="1" dirty="0"/>
              <a:t>At any Branch Annual, Special or General meeting, the quorum required to conduct business is </a:t>
            </a:r>
            <a:r>
              <a:rPr lang="en-US" sz="3400" b="1" i="1" dirty="0"/>
              <a:t>1%</a:t>
            </a:r>
            <a:r>
              <a:rPr lang="en-US" sz="3400" i="1" dirty="0"/>
              <a:t> of the membership at the time of the meeting, but never less than two times the number of directors currently in office plus one.”</a:t>
            </a:r>
          </a:p>
          <a:p>
            <a:pPr>
              <a:spcBef>
                <a:spcPts val="600"/>
              </a:spcBef>
              <a:buFont typeface="Wingdings" charset="2"/>
              <a:buChar char="Ø"/>
            </a:pPr>
            <a:r>
              <a:rPr lang="en-US" sz="3400" dirty="0"/>
              <a:t> </a:t>
            </a:r>
            <a:r>
              <a:rPr lang="en-US" sz="3400" b="1" dirty="0"/>
              <a:t>Proposed Change to Date of Branch Annual General Meeting </a:t>
            </a:r>
            <a:r>
              <a:rPr lang="en-US" sz="3400" dirty="0"/>
              <a:t>“In accordance with section 10.2 of the ON53 by-laws, that section 8.1.1 of the ON53 by-laws be amended from: “The Branch executive shall determine the date, location, and agenda of the meeting. The date shall be no later than April 15th.” </a:t>
            </a:r>
            <a:r>
              <a:rPr lang="en-US" sz="3400" i="1" dirty="0"/>
              <a:t>to: “The Branch executive shall determine the date, location, and agenda of the meeting. The date shall be no later than May 15th.” </a:t>
            </a:r>
          </a:p>
          <a:p>
            <a:pPr>
              <a:spcBef>
                <a:spcPts val="600"/>
              </a:spcBef>
              <a:buFont typeface="Wingdings" charset="2"/>
              <a:buChar char="Ø"/>
            </a:pPr>
            <a:r>
              <a:rPr lang="en-US" sz="3400" b="1" dirty="0"/>
              <a:t>Proposed Change – Acceptance of Nominations from the Floor </a:t>
            </a:r>
            <a:r>
              <a:rPr lang="en-US" sz="3400" dirty="0"/>
              <a:t>“In accordance with section 10.2 of the ON53 by-laws, that section 5.6.1 of the ON53 by-laws (Nominations from the floor or by the membership) be amended from: “Additional nominations from the floor at the Branch Annual General Meeting are not permitted. Members may nominate any member by submitting the nomination in writing to the Chair of the Nominating Committee, or to the Branch President, no later than 15 days prior to the Branch Annual General Meeting. The nomination must be supported by a written statement from the nominee indicating the nominee’s willingness to serve.” to: “</a:t>
            </a:r>
            <a:r>
              <a:rPr lang="en-US" sz="3400" i="1" dirty="0"/>
              <a:t>Branch members may make additional nominations from the floor at the Branch Annual Meeting. If a member is absent when nominated, the nomination must be supported by a written statement from the nominee indicating the nominee’s willingness to serve.”</a:t>
            </a:r>
          </a:p>
          <a:p>
            <a:endParaRPr lang="en-US" dirty="0"/>
          </a:p>
        </p:txBody>
      </p:sp>
    </p:spTree>
    <p:extLst>
      <p:ext uri="{BB962C8B-B14F-4D97-AF65-F5344CB8AC3E}">
        <p14:creationId xmlns:p14="http://schemas.microsoft.com/office/powerpoint/2010/main" val="2177880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Motions to Consider and Approve Changes to the Branch By-Laws</a:t>
            </a:r>
          </a:p>
        </p:txBody>
      </p:sp>
      <p:sp>
        <p:nvSpPr>
          <p:cNvPr id="3" name="Content Placeholder 2"/>
          <p:cNvSpPr>
            <a:spLocks noGrp="1"/>
          </p:cNvSpPr>
          <p:nvPr>
            <p:ph idx="1"/>
          </p:nvPr>
        </p:nvSpPr>
        <p:spPr/>
        <p:txBody>
          <a:bodyPr/>
          <a:lstStyle/>
          <a:p>
            <a:pPr>
              <a:buFont typeface="Wingdings" charset="2"/>
              <a:buChar char="Ø"/>
            </a:pPr>
            <a:r>
              <a:rPr lang="en-US" dirty="0">
                <a:latin typeface="Arial" panose="020B0604020202020204" pitchFamily="34" charset="0"/>
                <a:cs typeface="Arial" panose="020B0604020202020204" pitchFamily="34" charset="0"/>
              </a:rPr>
              <a:t>Proposal is that the Branch members consider and approve these amendments collectively as an omnibus revision to our By-Laws unless there is a request to consider each proposed amendment separately</a:t>
            </a:r>
          </a:p>
          <a:p>
            <a:pPr>
              <a:buFont typeface="Wingdings" charset="2"/>
              <a:buChar char="Ø"/>
            </a:pPr>
            <a:r>
              <a:rPr lang="en-US" dirty="0">
                <a:latin typeface="Arial" panose="020B0604020202020204" pitchFamily="34" charset="0"/>
                <a:cs typeface="Arial" panose="020B0604020202020204" pitchFamily="34" charset="0"/>
              </a:rPr>
              <a:t>Questions or clarifications??</a:t>
            </a:r>
          </a:p>
          <a:p>
            <a:pPr>
              <a:buFont typeface="Wingdings" charset="2"/>
              <a:buChar char="Ø"/>
            </a:pPr>
            <a:r>
              <a:rPr lang="en-US" dirty="0">
                <a:latin typeface="Arial" panose="020B0604020202020204" pitchFamily="34" charset="0"/>
                <a:cs typeface="Arial" panose="020B0604020202020204" pitchFamily="34" charset="0"/>
              </a:rPr>
              <a:t>Discussion??</a:t>
            </a:r>
          </a:p>
          <a:p>
            <a:pPr>
              <a:buFont typeface="Wingdings" charset="2"/>
              <a:buChar char="Ø"/>
            </a:pPr>
            <a:r>
              <a:rPr lang="en-US" dirty="0">
                <a:latin typeface="Arial" panose="020B0604020202020204" pitchFamily="34" charset="0"/>
                <a:cs typeface="Arial" panose="020B0604020202020204" pitchFamily="34" charset="0"/>
              </a:rPr>
              <a:t>Call for a motion to approve.  </a:t>
            </a:r>
            <a:endParaRPr lang="en-US" dirty="0"/>
          </a:p>
        </p:txBody>
      </p:sp>
    </p:spTree>
    <p:extLst>
      <p:ext uri="{BB962C8B-B14F-4D97-AF65-F5344CB8AC3E}">
        <p14:creationId xmlns:p14="http://schemas.microsoft.com/office/powerpoint/2010/main" val="3012698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81051"/>
          </a:xfrm>
        </p:spPr>
        <p:txBody>
          <a:bodyPr/>
          <a:lstStyle/>
          <a:p>
            <a:r>
              <a:rPr lang="en-US" b="1" dirty="0"/>
              <a:t>Call for Nominations</a:t>
            </a:r>
          </a:p>
        </p:txBody>
      </p:sp>
      <p:sp>
        <p:nvSpPr>
          <p:cNvPr id="3" name="Content Placeholder 2"/>
          <p:cNvSpPr>
            <a:spLocks noGrp="1"/>
          </p:cNvSpPr>
          <p:nvPr>
            <p:ph idx="1"/>
          </p:nvPr>
        </p:nvSpPr>
        <p:spPr>
          <a:xfrm>
            <a:off x="320966" y="1088626"/>
            <a:ext cx="8540446" cy="5457091"/>
          </a:xfrm>
        </p:spPr>
        <p:txBody>
          <a:bodyPr>
            <a:normAutofit fontScale="25000" lnSpcReduction="20000"/>
          </a:bodyPr>
          <a:lstStyle/>
          <a:p>
            <a:pPr>
              <a:buFont typeface="Wingdings" charset="2"/>
              <a:buChar char="Ø"/>
            </a:pPr>
            <a:r>
              <a:rPr lang="en-US" sz="7200" dirty="0">
                <a:solidFill>
                  <a:schemeClr val="tx1"/>
                </a:solidFill>
                <a:latin typeface="Arial" panose="020B0604020202020204" pitchFamily="34" charset="0"/>
                <a:cs typeface="Arial" panose="020B0604020202020204" pitchFamily="34" charset="0"/>
              </a:rPr>
              <a:t> </a:t>
            </a:r>
            <a:r>
              <a:rPr lang="en-US" sz="7200" dirty="0">
                <a:latin typeface="Arial" panose="020B0604020202020204" pitchFamily="34" charset="0"/>
                <a:cs typeface="Arial" panose="020B0604020202020204" pitchFamily="34" charset="0"/>
              </a:rPr>
              <a:t>Article 5.1.1 of the Branch By-laws states that: “the Branch executive shall comprise of four to 10 directors. Of these directors, four must serve as the following officers: President, Vice-President, Secretary and Treasurer. The directors shall all be elected by the members, and these officers shall be appointed by the Branch executive from among the elected directors.”</a:t>
            </a:r>
          </a:p>
          <a:p>
            <a:pPr>
              <a:buFont typeface="Wingdings" charset="2"/>
              <a:buChar char="Ø"/>
            </a:pPr>
            <a:r>
              <a:rPr lang="en-US" sz="7200" dirty="0">
                <a:latin typeface="Arial" panose="020B0604020202020204" pitchFamily="34" charset="0"/>
                <a:cs typeface="Arial" panose="020B0604020202020204" pitchFamily="34" charset="0"/>
              </a:rPr>
              <a:t>Therefore, the call for nominations is for volunteers to lead the Branch as Directors and this pool of interested and committed individuals will act as the Branch executive leadership This duly elected executive team will  then select the Officers of the Branch including President, Vice-President, Secretary, Treasurer as well as Directors at Large. </a:t>
            </a:r>
          </a:p>
          <a:p>
            <a:pPr>
              <a:buFont typeface="Wingdings" charset="2"/>
              <a:buChar char="Ø"/>
            </a:pPr>
            <a:r>
              <a:rPr lang="en-US" sz="7200" dirty="0">
                <a:latin typeface="Arial" panose="020B0604020202020204" pitchFamily="34" charset="0"/>
                <a:cs typeface="Arial" panose="020B0604020202020204" pitchFamily="34" charset="0"/>
              </a:rPr>
              <a:t>In accordance with the Branch and National By-Laws, there must be a minimum of four Directors and formally designated Officers for the Branch to operate.   Appointment is typically for a two-year period</a:t>
            </a:r>
          </a:p>
          <a:p>
            <a:pPr>
              <a:buFont typeface="Wingdings" charset="2"/>
              <a:buChar char="Ø"/>
            </a:pPr>
            <a:r>
              <a:rPr lang="en-US" sz="7200" dirty="0">
                <a:latin typeface="Arial" panose="020B0604020202020204" pitchFamily="34" charset="0"/>
                <a:cs typeface="Arial" panose="020B0604020202020204" pitchFamily="34" charset="0"/>
              </a:rPr>
              <a:t>In order to facilitate the recruitment of Directors, we have amended the By-Laws to allow for nominations from the floor.  </a:t>
            </a:r>
          </a:p>
          <a:p>
            <a:pPr>
              <a:buFont typeface="Wingdings" charset="2"/>
              <a:buChar char="Ø"/>
            </a:pPr>
            <a:r>
              <a:rPr lang="en-US" sz="7200" dirty="0">
                <a:latin typeface="Arial" panose="020B0604020202020204" pitchFamily="34" charset="0"/>
                <a:cs typeface="Arial" panose="020B0604020202020204" pitchFamily="34" charset="0"/>
              </a:rPr>
              <a:t>I am pleased to report and thank Kathy Hoyland, a member of our Branch that has come forward and offered to serve as a Director.</a:t>
            </a:r>
          </a:p>
          <a:p>
            <a:pPr>
              <a:buFont typeface="Wingdings" charset="2"/>
              <a:buChar char="Ø"/>
            </a:pPr>
            <a:r>
              <a:rPr lang="en-US" sz="7200" dirty="0">
                <a:latin typeface="Arial" panose="020B0604020202020204" pitchFamily="34" charset="0"/>
                <a:cs typeface="Arial" panose="020B0604020202020204" pitchFamily="34" charset="0"/>
              </a:rPr>
              <a:t>Questions??</a:t>
            </a:r>
          </a:p>
          <a:p>
            <a:endParaRPr lang="en-US" dirty="0"/>
          </a:p>
        </p:txBody>
      </p:sp>
    </p:spTree>
    <p:extLst>
      <p:ext uri="{BB962C8B-B14F-4D97-AF65-F5344CB8AC3E}">
        <p14:creationId xmlns:p14="http://schemas.microsoft.com/office/powerpoint/2010/main" val="2963153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846DD-C10A-25D8-89B6-2A594634A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9DEFEF-E65B-8A3D-DEBC-B2396E55680D}"/>
              </a:ext>
            </a:extLst>
          </p:cNvPr>
          <p:cNvSpPr>
            <a:spLocks noGrp="1"/>
          </p:cNvSpPr>
          <p:nvPr>
            <p:ph type="title"/>
          </p:nvPr>
        </p:nvSpPr>
        <p:spPr>
          <a:xfrm>
            <a:off x="320966" y="-94443"/>
            <a:ext cx="8042276" cy="981051"/>
          </a:xfrm>
        </p:spPr>
        <p:txBody>
          <a:bodyPr/>
          <a:lstStyle/>
          <a:p>
            <a:r>
              <a:rPr lang="en-US" sz="4000" b="1" dirty="0"/>
              <a:t>Member Vote on Nominations</a:t>
            </a:r>
          </a:p>
        </p:txBody>
      </p:sp>
      <p:sp>
        <p:nvSpPr>
          <p:cNvPr id="3" name="Content Placeholder 2">
            <a:extLst>
              <a:ext uri="{FF2B5EF4-FFF2-40B4-BE49-F238E27FC236}">
                <a16:creationId xmlns:a16="http://schemas.microsoft.com/office/drawing/2014/main" id="{A2FDF41A-2759-708B-28CC-DA62469A3BD3}"/>
              </a:ext>
            </a:extLst>
          </p:cNvPr>
          <p:cNvSpPr>
            <a:spLocks noGrp="1"/>
          </p:cNvSpPr>
          <p:nvPr>
            <p:ph idx="1"/>
          </p:nvPr>
        </p:nvSpPr>
        <p:spPr>
          <a:xfrm>
            <a:off x="320966" y="886608"/>
            <a:ext cx="8540446" cy="5457091"/>
          </a:xfrm>
        </p:spPr>
        <p:txBody>
          <a:bodyPr>
            <a:normAutofit/>
          </a:bodyPr>
          <a:lstStyle/>
          <a:p>
            <a:r>
              <a:rPr lang="en-US" sz="2000" dirty="0">
                <a:solidFill>
                  <a:schemeClr val="tx1"/>
                </a:solidFill>
                <a:latin typeface="Arial" panose="020B0604020202020204" pitchFamily="34" charset="0"/>
                <a:cs typeface="Arial" panose="020B0604020202020204" pitchFamily="34" charset="0"/>
              </a:rPr>
              <a:t>Branch By-Laws stipulate that if there are less than ten (10) candidates for Director positions, they may be acclaimed (rather than voted individually)</a:t>
            </a:r>
          </a:p>
          <a:p>
            <a:r>
              <a:rPr lang="en-US" sz="2400" dirty="0">
                <a:solidFill>
                  <a:schemeClr val="tx1"/>
                </a:solidFill>
                <a:latin typeface="Arial" panose="020B0604020202020204" pitchFamily="34" charset="0"/>
                <a:cs typeface="Arial" panose="020B0604020202020204" pitchFamily="34" charset="0"/>
              </a:rPr>
              <a:t>Motion: </a:t>
            </a:r>
            <a:r>
              <a:rPr lang="en-US" sz="2400" b="1" dirty="0">
                <a:solidFill>
                  <a:schemeClr val="tx1"/>
                </a:solidFill>
                <a:latin typeface="Arial" panose="020B0604020202020204" pitchFamily="34" charset="0"/>
                <a:cs typeface="Arial" panose="020B0604020202020204" pitchFamily="34" charset="0"/>
              </a:rPr>
              <a:t>“</a:t>
            </a:r>
            <a:r>
              <a:rPr lang="en-US" sz="2000" b="1" i="1" dirty="0">
                <a:solidFill>
                  <a:schemeClr val="tx1"/>
                </a:solidFill>
                <a:latin typeface="Arial" panose="020B0604020202020204" pitchFamily="34" charset="0"/>
                <a:cs typeface="Arial" panose="020B0604020202020204" pitchFamily="34" charset="0"/>
              </a:rPr>
              <a:t>That the following members be acclaimed as Directors of the Ottawa Valley Branch of the NAFR in accordance with the Branch and Association by-laws”</a:t>
            </a:r>
          </a:p>
          <a:p>
            <a:r>
              <a:rPr lang="en-US" sz="2400" dirty="0">
                <a:solidFill>
                  <a:schemeClr val="tx1"/>
                </a:solidFill>
                <a:latin typeface="Arial" panose="020B0604020202020204" pitchFamily="34" charset="0"/>
                <a:cs typeface="Arial" panose="020B0604020202020204" pitchFamily="34" charset="0"/>
              </a:rPr>
              <a:t>Nominees are:</a:t>
            </a:r>
          </a:p>
          <a:p>
            <a:pPr lvl="1"/>
            <a:r>
              <a:rPr lang="en-US" dirty="0">
                <a:solidFill>
                  <a:schemeClr val="tx1"/>
                </a:solidFill>
                <a:latin typeface="Arial" panose="020B0604020202020204" pitchFamily="34" charset="0"/>
                <a:cs typeface="Arial" panose="020B0604020202020204" pitchFamily="34" charset="0"/>
              </a:rPr>
              <a:t>Kathy Hoyland</a:t>
            </a:r>
          </a:p>
          <a:p>
            <a:pPr lvl="1"/>
            <a:r>
              <a:rPr lang="en-US" dirty="0">
                <a:solidFill>
                  <a:schemeClr val="tx1"/>
                </a:solidFill>
                <a:latin typeface="Arial" panose="020B0604020202020204" pitchFamily="34" charset="0"/>
                <a:cs typeface="Arial" panose="020B0604020202020204" pitchFamily="34" charset="0"/>
              </a:rPr>
              <a:t>Other</a:t>
            </a:r>
          </a:p>
          <a:p>
            <a:pPr lvl="1"/>
            <a:r>
              <a:rPr lang="en-US" dirty="0">
                <a:solidFill>
                  <a:schemeClr val="tx1"/>
                </a:solidFill>
                <a:latin typeface="Arial" panose="020B0604020202020204" pitchFamily="34" charset="0"/>
                <a:cs typeface="Arial" panose="020B0604020202020204" pitchFamily="34" charset="0"/>
              </a:rPr>
              <a:t>Other</a:t>
            </a:r>
          </a:p>
          <a:p>
            <a:pPr lvl="1"/>
            <a:r>
              <a:rPr lang="en-US" dirty="0">
                <a:solidFill>
                  <a:schemeClr val="tx1"/>
                </a:solidFill>
                <a:latin typeface="Arial" panose="020B0604020202020204" pitchFamily="34" charset="0"/>
                <a:cs typeface="Arial" panose="020B0604020202020204" pitchFamily="34" charset="0"/>
              </a:rPr>
              <a:t>Other</a:t>
            </a:r>
          </a:p>
          <a:p>
            <a:endParaRPr lang="en-US" dirty="0"/>
          </a:p>
        </p:txBody>
      </p:sp>
    </p:spTree>
    <p:extLst>
      <p:ext uri="{BB962C8B-B14F-4D97-AF65-F5344CB8AC3E}">
        <p14:creationId xmlns:p14="http://schemas.microsoft.com/office/powerpoint/2010/main" val="3301686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Next Steps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Actions arising from this AGM and helping the Branch move forward – what is next?</a:t>
            </a:r>
          </a:p>
          <a:p>
            <a:pPr>
              <a:buFont typeface="Arial" panose="020B0604020202020204" pitchFamily="34" charset="0"/>
              <a:buChar char="•"/>
            </a:pPr>
            <a:r>
              <a:rPr lang="en-US" dirty="0">
                <a:latin typeface="Arial" panose="020B0604020202020204" pitchFamily="34" charset="0"/>
                <a:cs typeface="Arial" panose="020B0604020202020204" pitchFamily="34" charset="0"/>
              </a:rPr>
              <a:t>Word of special thanks to interim Directors and National Office for tremendous support</a:t>
            </a:r>
          </a:p>
          <a:p>
            <a:pPr>
              <a:buFont typeface="Wingdings" charset="2"/>
              <a:buChar char="Ø"/>
            </a:pPr>
            <a:endParaRPr lang="en-US" dirty="0"/>
          </a:p>
        </p:txBody>
      </p:sp>
    </p:spTree>
    <p:extLst>
      <p:ext uri="{BB962C8B-B14F-4D97-AF65-F5344CB8AC3E}">
        <p14:creationId xmlns:p14="http://schemas.microsoft.com/office/powerpoint/2010/main" val="3869266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3137"/>
          </a:xfrm>
        </p:spPr>
        <p:txBody>
          <a:bodyPr/>
          <a:lstStyle/>
          <a:p>
            <a:r>
              <a:rPr lang="en-US" b="1" dirty="0"/>
              <a:t>Adjournment</a:t>
            </a:r>
          </a:p>
        </p:txBody>
      </p:sp>
      <p:pic>
        <p:nvPicPr>
          <p:cNvPr id="7" name="Content Placeholder 6" descr="IMG_3313 (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714" t="8712" r="14344" b="42466"/>
          <a:stretch/>
        </p:blipFill>
        <p:spPr>
          <a:xfrm>
            <a:off x="265145" y="1735873"/>
            <a:ext cx="4650513" cy="3707261"/>
          </a:xfrm>
        </p:spPr>
      </p:pic>
      <p:sp>
        <p:nvSpPr>
          <p:cNvPr id="8" name="TextBox 7"/>
          <p:cNvSpPr txBox="1"/>
          <p:nvPr/>
        </p:nvSpPr>
        <p:spPr>
          <a:xfrm>
            <a:off x="5051703" y="2288909"/>
            <a:ext cx="3907394" cy="2215991"/>
          </a:xfrm>
          <a:prstGeom prst="rect">
            <a:avLst/>
          </a:prstGeom>
          <a:noFill/>
        </p:spPr>
        <p:txBody>
          <a:bodyPr wrap="square" rtlCol="0">
            <a:spAutoFit/>
          </a:bodyPr>
          <a:lstStyle/>
          <a:p>
            <a:r>
              <a:rPr lang="en-US" sz="4600" b="1" dirty="0">
                <a:solidFill>
                  <a:srgbClr val="2C7C9F"/>
                </a:solidFill>
                <a:ea typeface="+mj-ea"/>
                <a:cs typeface="+mj-cs"/>
              </a:rPr>
              <a:t>Thank You For Your Support</a:t>
            </a:r>
            <a:endParaRPr lang="en-US" dirty="0"/>
          </a:p>
        </p:txBody>
      </p:sp>
    </p:spTree>
    <p:extLst>
      <p:ext uri="{BB962C8B-B14F-4D97-AF65-F5344CB8AC3E}">
        <p14:creationId xmlns:p14="http://schemas.microsoft.com/office/powerpoint/2010/main" val="1200789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Welcome </a:t>
            </a:r>
          </a:p>
        </p:txBody>
      </p:sp>
      <p:sp>
        <p:nvSpPr>
          <p:cNvPr id="3" name="Content Placeholder 2"/>
          <p:cNvSpPr>
            <a:spLocks noGrp="1"/>
          </p:cNvSpPr>
          <p:nvPr>
            <p:ph idx="1"/>
          </p:nvPr>
        </p:nvSpPr>
        <p:spPr/>
        <p:txBody>
          <a:bodyPr>
            <a:normAutofit/>
          </a:bodyPr>
          <a:lstStyle/>
          <a:p>
            <a:pPr>
              <a:buFont typeface="Wingdings" charset="2"/>
              <a:buChar char="Ø"/>
            </a:pPr>
            <a:r>
              <a:rPr lang="en-US" sz="2000" dirty="0">
                <a:latin typeface="Arial" panose="020B0604020202020204" pitchFamily="34" charset="0"/>
                <a:cs typeface="Arial" panose="020B0604020202020204" pitchFamily="34" charset="0"/>
              </a:rPr>
              <a:t>Introductions</a:t>
            </a:r>
          </a:p>
          <a:p>
            <a:pPr lvl="1"/>
            <a:r>
              <a:rPr lang="en-US" sz="2000" dirty="0">
                <a:latin typeface="Arial" panose="020B0604020202020204" pitchFamily="34" charset="0"/>
                <a:cs typeface="Arial" panose="020B0604020202020204" pitchFamily="34" charset="0"/>
              </a:rPr>
              <a:t>Interim President </a:t>
            </a:r>
            <a:r>
              <a:rPr lang="mr-IN" sz="2000" dirty="0">
                <a:latin typeface="Arial" panose="020B0604020202020204" pitchFamily="34" charset="0"/>
              </a:rPr>
              <a:t>–</a:t>
            </a:r>
            <a:r>
              <a:rPr lang="en-US" sz="2000" dirty="0">
                <a:latin typeface="Arial" panose="020B0604020202020204" pitchFamily="34" charset="0"/>
                <a:cs typeface="Arial" panose="020B0604020202020204" pitchFamily="34" charset="0"/>
              </a:rPr>
              <a:t> Ian Bennett</a:t>
            </a:r>
          </a:p>
          <a:p>
            <a:pPr marL="685800" marR="0" lvl="1" indent="-336550" algn="l" defTabSz="914400" rtl="0" eaLnBrk="1" fontAlgn="auto" latinLnBrk="0" hangingPunct="1">
              <a:lnSpc>
                <a:spcPct val="100000"/>
              </a:lnSpc>
              <a:spcBef>
                <a:spcPts val="600"/>
              </a:spcBef>
              <a:spcAft>
                <a:spcPts val="0"/>
              </a:spcAft>
              <a:buClr>
                <a:srgbClr val="2C7C9F">
                  <a:lumMod val="75000"/>
                </a:srgbClr>
              </a:buClr>
              <a:buSzPct val="110000"/>
              <a:buFont typeface="Wingdings 2" pitchFamily="18" charset="2"/>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Interim Vice President </a:t>
            </a:r>
            <a:r>
              <a:rPr kumimoji="0" lang="mr-IN"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rPr>
              <a:t>–</a:t>
            </a:r>
            <a:r>
              <a:rPr kumimoji="0" 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Paul Langham</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Interim Treasurer </a:t>
            </a:r>
            <a:r>
              <a:rPr lang="mr-IN" sz="2000" dirty="0">
                <a:latin typeface="Arial" panose="020B0604020202020204" pitchFamily="34" charset="0"/>
              </a:rPr>
              <a:t>–</a:t>
            </a:r>
            <a:r>
              <a:rPr lang="en-US" sz="2000" dirty="0">
                <a:latin typeface="Arial" panose="020B0604020202020204" pitchFamily="34" charset="0"/>
                <a:cs typeface="Arial" panose="020B0604020202020204" pitchFamily="34" charset="0"/>
              </a:rPr>
              <a:t> Mike Hawkes</a:t>
            </a:r>
          </a:p>
          <a:p>
            <a:pPr lvl="1"/>
            <a:r>
              <a:rPr lang="en-US" sz="2000" dirty="0">
                <a:latin typeface="Arial" panose="020B0604020202020204" pitchFamily="34" charset="0"/>
                <a:cs typeface="Arial" panose="020B0604020202020204" pitchFamily="34" charset="0"/>
              </a:rPr>
              <a:t>Interim Director </a:t>
            </a:r>
            <a:r>
              <a:rPr lang="mr-IN" sz="2000" dirty="0">
                <a:latin typeface="Arial" panose="020B0604020202020204" pitchFamily="34" charset="0"/>
              </a:rPr>
              <a:t>–</a:t>
            </a:r>
            <a:r>
              <a:rPr lang="en-US" sz="2000" dirty="0">
                <a:latin typeface="Arial" panose="020B0604020202020204" pitchFamily="34" charset="0"/>
                <a:cs typeface="Arial" panose="020B0604020202020204" pitchFamily="34" charset="0"/>
              </a:rPr>
              <a:t> Pat Davies</a:t>
            </a:r>
          </a:p>
          <a:p>
            <a:pPr lvl="1"/>
            <a:r>
              <a:rPr lang="en-US" sz="2000" dirty="0">
                <a:latin typeface="Arial" panose="020B0604020202020204" pitchFamily="34" charset="0"/>
                <a:cs typeface="Arial" panose="020B0604020202020204" pitchFamily="34" charset="0"/>
              </a:rPr>
              <a:t>Lionel Raymond – Governance Officer, NAFR, National Office</a:t>
            </a:r>
          </a:p>
          <a:p>
            <a:pPr lvl="1"/>
            <a:r>
              <a:rPr lang="en-US" sz="2000" dirty="0">
                <a:latin typeface="Arial" panose="020B0604020202020204" pitchFamily="34" charset="0"/>
                <a:cs typeface="Arial" panose="020B0604020202020204" pitchFamily="34" charset="0"/>
              </a:rPr>
              <a:t>Aaron Wise – Corporate Services Officer, NAFR, National Office</a:t>
            </a:r>
          </a:p>
          <a:p>
            <a:endParaRPr lang="en-US" dirty="0"/>
          </a:p>
        </p:txBody>
      </p:sp>
    </p:spTree>
    <p:extLst>
      <p:ext uri="{BB962C8B-B14F-4D97-AF65-F5344CB8AC3E}">
        <p14:creationId xmlns:p14="http://schemas.microsoft.com/office/powerpoint/2010/main" val="110299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 </a:t>
            </a:r>
            <a:r>
              <a:rPr lang="mr-IN" b="1" dirty="0"/>
              <a:t>–</a:t>
            </a:r>
            <a:r>
              <a:rPr lang="en-US" b="1" dirty="0"/>
              <a:t> Part One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3457445"/>
              </p:ext>
            </p:extLst>
          </p:nvPr>
        </p:nvGraphicFramePr>
        <p:xfrm>
          <a:off x="549274" y="1600200"/>
          <a:ext cx="8172587" cy="4503294"/>
        </p:xfrm>
        <a:graphic>
          <a:graphicData uri="http://schemas.openxmlformats.org/drawingml/2006/table">
            <a:tbl>
              <a:tblPr firstRow="1" bandRow="1">
                <a:tableStyleId>{5C22544A-7EE6-4342-B048-85BDC9FD1C3A}</a:tableStyleId>
              </a:tblPr>
              <a:tblGrid>
                <a:gridCol w="1015927">
                  <a:extLst>
                    <a:ext uri="{9D8B030D-6E8A-4147-A177-3AD203B41FA5}">
                      <a16:colId xmlns:a16="http://schemas.microsoft.com/office/drawing/2014/main" val="20000"/>
                    </a:ext>
                  </a:extLst>
                </a:gridCol>
                <a:gridCol w="5113513">
                  <a:extLst>
                    <a:ext uri="{9D8B030D-6E8A-4147-A177-3AD203B41FA5}">
                      <a16:colId xmlns:a16="http://schemas.microsoft.com/office/drawing/2014/main" val="20001"/>
                    </a:ext>
                  </a:extLst>
                </a:gridCol>
                <a:gridCol w="2043147">
                  <a:extLst>
                    <a:ext uri="{9D8B030D-6E8A-4147-A177-3AD203B41FA5}">
                      <a16:colId xmlns:a16="http://schemas.microsoft.com/office/drawing/2014/main" val="20002"/>
                    </a:ext>
                  </a:extLst>
                </a:gridCol>
              </a:tblGrid>
              <a:tr h="461086">
                <a:tc gridSpan="3">
                  <a:txBody>
                    <a:bodyPr/>
                    <a:lstStyle/>
                    <a:p>
                      <a:pPr algn="ctr"/>
                      <a:r>
                        <a:rPr lang="en-US" dirty="0"/>
                        <a:t>Information</a:t>
                      </a:r>
                      <a:r>
                        <a:rPr lang="en-US" baseline="0" dirty="0"/>
                        <a:t> Session</a:t>
                      </a:r>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461086">
                <a:tc>
                  <a:txBody>
                    <a:bodyPr/>
                    <a:lstStyle/>
                    <a:p>
                      <a:r>
                        <a:rPr lang="en-US" dirty="0"/>
                        <a:t>1:00</a:t>
                      </a:r>
                    </a:p>
                  </a:txBody>
                  <a:tcPr/>
                </a:tc>
                <a:tc>
                  <a:txBody>
                    <a:bodyPr/>
                    <a:lstStyle/>
                    <a:p>
                      <a:r>
                        <a:rPr lang="en-US" dirty="0"/>
                        <a:t>Welcome,</a:t>
                      </a:r>
                      <a:r>
                        <a:rPr lang="en-US" baseline="0" dirty="0"/>
                        <a:t> </a:t>
                      </a:r>
                      <a:r>
                        <a:rPr lang="en-US" dirty="0"/>
                        <a:t>Introductions</a:t>
                      </a:r>
                      <a:r>
                        <a:rPr lang="en-US" baseline="0" dirty="0"/>
                        <a:t> and Administration</a:t>
                      </a:r>
                      <a:endParaRPr lang="en-US" dirty="0"/>
                    </a:p>
                  </a:txBody>
                  <a:tcPr/>
                </a:tc>
                <a:tc>
                  <a:txBody>
                    <a:bodyPr/>
                    <a:lstStyle/>
                    <a:p>
                      <a:r>
                        <a:rPr lang="en-US" dirty="0"/>
                        <a:t>Ian Bennett</a:t>
                      </a:r>
                    </a:p>
                  </a:txBody>
                  <a:tcPr/>
                </a:tc>
                <a:extLst>
                  <a:ext uri="{0D108BD9-81ED-4DB2-BD59-A6C34878D82A}">
                    <a16:rowId xmlns:a16="http://schemas.microsoft.com/office/drawing/2014/main" val="10001"/>
                  </a:ext>
                </a:extLst>
              </a:tr>
              <a:tr h="1478002">
                <a:tc>
                  <a:txBody>
                    <a:bodyPr/>
                    <a:lstStyle/>
                    <a:p>
                      <a:r>
                        <a:rPr lang="en-US" dirty="0"/>
                        <a:t>1:10</a:t>
                      </a:r>
                    </a:p>
                  </a:txBody>
                  <a:tcPr/>
                </a:tc>
                <a:tc>
                  <a:txBody>
                    <a:bodyPr/>
                    <a:lstStyle/>
                    <a:p>
                      <a:r>
                        <a:rPr lang="en-US" dirty="0"/>
                        <a:t>Compassionate Ottawa </a:t>
                      </a:r>
                      <a:r>
                        <a:rPr lang="mr-IN" dirty="0"/>
                        <a:t>–</a:t>
                      </a:r>
                      <a:r>
                        <a:rPr lang="en-US" dirty="0"/>
                        <a:t> Advanced Care Planning</a:t>
                      </a:r>
                    </a:p>
                  </a:txBody>
                  <a:tcPr/>
                </a:tc>
                <a:tc>
                  <a:txBody>
                    <a:bodyPr/>
                    <a:lstStyle/>
                    <a:p>
                      <a:r>
                        <a:rPr lang="en-US" dirty="0"/>
                        <a:t>Jack</a:t>
                      </a:r>
                      <a:r>
                        <a:rPr lang="en-US" baseline="0" dirty="0"/>
                        <a:t> McCarthy, Vice-Chair Compassionate Ottawa</a:t>
                      </a:r>
                      <a:endParaRPr lang="en-US" dirty="0"/>
                    </a:p>
                  </a:txBody>
                  <a:tcPr/>
                </a:tc>
                <a:extLst>
                  <a:ext uri="{0D108BD9-81ED-4DB2-BD59-A6C34878D82A}">
                    <a16:rowId xmlns:a16="http://schemas.microsoft.com/office/drawing/2014/main" val="10002"/>
                  </a:ext>
                </a:extLst>
              </a:tr>
              <a:tr h="1386933">
                <a:tc>
                  <a:txBody>
                    <a:bodyPr/>
                    <a:lstStyle/>
                    <a:p>
                      <a:r>
                        <a:rPr lang="en-US" dirty="0"/>
                        <a:t>1:35</a:t>
                      </a:r>
                    </a:p>
                  </a:txBody>
                  <a:tcPr/>
                </a:tc>
                <a:tc>
                  <a:txBody>
                    <a:bodyPr/>
                    <a:lstStyle/>
                    <a:p>
                      <a:r>
                        <a:rPr lang="en-US" dirty="0"/>
                        <a:t>Mobilizing Retirees Through Volunteering and Events.  Opportunities For Partnership</a:t>
                      </a:r>
                    </a:p>
                  </a:txBody>
                  <a:tcPr/>
                </a:tc>
                <a:tc>
                  <a:txBody>
                    <a:bodyPr/>
                    <a:lstStyle/>
                    <a:p>
                      <a:r>
                        <a:rPr lang="en-US" dirty="0"/>
                        <a:t>Steven Chapman, President Ottawa Branch, NARF</a:t>
                      </a:r>
                    </a:p>
                  </a:txBody>
                  <a:tcPr/>
                </a:tc>
                <a:extLst>
                  <a:ext uri="{0D108BD9-81ED-4DB2-BD59-A6C34878D82A}">
                    <a16:rowId xmlns:a16="http://schemas.microsoft.com/office/drawing/2014/main" val="10003"/>
                  </a:ext>
                </a:extLst>
              </a:tr>
              <a:tr h="461086">
                <a:tc>
                  <a:txBody>
                    <a:bodyPr/>
                    <a:lstStyle/>
                    <a:p>
                      <a:r>
                        <a:rPr lang="en-US" dirty="0"/>
                        <a:t>2:00</a:t>
                      </a:r>
                    </a:p>
                  </a:txBody>
                  <a:tcPr/>
                </a:tc>
                <a:tc>
                  <a:txBody>
                    <a:bodyPr/>
                    <a:lstStyle/>
                    <a:p>
                      <a:r>
                        <a:rPr lang="en-US" dirty="0"/>
                        <a:t>Health</a:t>
                      </a:r>
                      <a:r>
                        <a:rPr lang="en-US" baseline="0" dirty="0"/>
                        <a:t> Break </a:t>
                      </a:r>
                      <a:r>
                        <a:rPr lang="mr-IN" baseline="0" dirty="0"/>
                        <a:t>–</a:t>
                      </a:r>
                      <a:r>
                        <a:rPr lang="en-US" baseline="0" dirty="0"/>
                        <a:t> Light Refreshments Served</a:t>
                      </a:r>
                    </a:p>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077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204359"/>
          </a:xfrm>
        </p:spPr>
        <p:txBody>
          <a:bodyPr/>
          <a:lstStyle/>
          <a:p>
            <a:r>
              <a:rPr lang="en-US" b="1" dirty="0"/>
              <a:t>Agenda </a:t>
            </a:r>
            <a:r>
              <a:rPr lang="mr-IN" b="1" dirty="0"/>
              <a:t>–</a:t>
            </a:r>
            <a:r>
              <a:rPr lang="en-US" b="1" dirty="0"/>
              <a:t> Part Two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5076462"/>
              </p:ext>
            </p:extLst>
          </p:nvPr>
        </p:nvGraphicFramePr>
        <p:xfrm>
          <a:off x="549275" y="1381719"/>
          <a:ext cx="8186543" cy="5303015"/>
        </p:xfrm>
        <a:graphic>
          <a:graphicData uri="http://schemas.openxmlformats.org/drawingml/2006/table">
            <a:tbl>
              <a:tblPr firstRow="1" bandRow="1">
                <a:tableStyleId>{5C22544A-7EE6-4342-B048-85BDC9FD1C3A}</a:tableStyleId>
              </a:tblPr>
              <a:tblGrid>
                <a:gridCol w="1017662">
                  <a:extLst>
                    <a:ext uri="{9D8B030D-6E8A-4147-A177-3AD203B41FA5}">
                      <a16:colId xmlns:a16="http://schemas.microsoft.com/office/drawing/2014/main" val="20000"/>
                    </a:ext>
                  </a:extLst>
                </a:gridCol>
                <a:gridCol w="5122245">
                  <a:extLst>
                    <a:ext uri="{9D8B030D-6E8A-4147-A177-3AD203B41FA5}">
                      <a16:colId xmlns:a16="http://schemas.microsoft.com/office/drawing/2014/main" val="20001"/>
                    </a:ext>
                  </a:extLst>
                </a:gridCol>
                <a:gridCol w="2046636">
                  <a:extLst>
                    <a:ext uri="{9D8B030D-6E8A-4147-A177-3AD203B41FA5}">
                      <a16:colId xmlns:a16="http://schemas.microsoft.com/office/drawing/2014/main" val="20002"/>
                    </a:ext>
                  </a:extLst>
                </a:gridCol>
              </a:tblGrid>
              <a:tr h="49367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Ottawa Valley Branch Business Meeting</a:t>
                      </a:r>
                    </a:p>
                  </a:txBody>
                  <a:tcPr>
                    <a:solidFill>
                      <a:schemeClr val="accent5"/>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493675">
                <a:tc>
                  <a:txBody>
                    <a:bodyPr/>
                    <a:lstStyle/>
                    <a:p>
                      <a:r>
                        <a:rPr lang="en-US" dirty="0"/>
                        <a:t>2:10</a:t>
                      </a:r>
                    </a:p>
                  </a:txBody>
                  <a:tcPr/>
                </a:tc>
                <a:tc>
                  <a:txBody>
                    <a:bodyPr/>
                    <a:lstStyle/>
                    <a:p>
                      <a:r>
                        <a:rPr lang="en-US" dirty="0"/>
                        <a:t>Call</a:t>
                      </a:r>
                      <a:r>
                        <a:rPr lang="en-US" baseline="0" dirty="0"/>
                        <a:t> to Order &amp; Confirmation of Quorum</a:t>
                      </a:r>
                      <a:endParaRPr lang="en-US" dirty="0"/>
                    </a:p>
                  </a:txBody>
                  <a:tcPr/>
                </a:tc>
                <a:tc>
                  <a:txBody>
                    <a:bodyPr/>
                    <a:lstStyle/>
                    <a:p>
                      <a:r>
                        <a:rPr lang="en-US" dirty="0"/>
                        <a:t>Ian Bennett</a:t>
                      </a:r>
                    </a:p>
                  </a:txBody>
                  <a:tcPr/>
                </a:tc>
                <a:extLst>
                  <a:ext uri="{0D108BD9-81ED-4DB2-BD59-A6C34878D82A}">
                    <a16:rowId xmlns:a16="http://schemas.microsoft.com/office/drawing/2014/main" val="10001"/>
                  </a:ext>
                </a:extLst>
              </a:tr>
              <a:tr h="493675">
                <a:tc>
                  <a:txBody>
                    <a:bodyPr/>
                    <a:lstStyle/>
                    <a:p>
                      <a:r>
                        <a:rPr lang="en-US" dirty="0"/>
                        <a:t>2:15</a:t>
                      </a:r>
                    </a:p>
                  </a:txBody>
                  <a:tcPr/>
                </a:tc>
                <a:tc>
                  <a:txBody>
                    <a:bodyPr/>
                    <a:lstStyle/>
                    <a:p>
                      <a:r>
                        <a:rPr lang="en-US" dirty="0"/>
                        <a:t>Approval of Agenda Including Consent Agenda</a:t>
                      </a:r>
                    </a:p>
                  </a:txBody>
                  <a:tcPr/>
                </a:tc>
                <a:tc>
                  <a:txBody>
                    <a:bodyPr/>
                    <a:lstStyle/>
                    <a:p>
                      <a:r>
                        <a:rPr lang="en-US" dirty="0"/>
                        <a:t>Ian Bennett/Members</a:t>
                      </a:r>
                    </a:p>
                  </a:txBody>
                  <a:tcPr/>
                </a:tc>
                <a:extLst>
                  <a:ext uri="{0D108BD9-81ED-4DB2-BD59-A6C34878D82A}">
                    <a16:rowId xmlns:a16="http://schemas.microsoft.com/office/drawing/2014/main" val="10002"/>
                  </a:ext>
                </a:extLst>
              </a:tr>
              <a:tr h="493675">
                <a:tc>
                  <a:txBody>
                    <a:bodyPr/>
                    <a:lstStyle/>
                    <a:p>
                      <a:r>
                        <a:rPr lang="en-US" dirty="0"/>
                        <a:t>2:16</a:t>
                      </a:r>
                    </a:p>
                  </a:txBody>
                  <a:tcPr/>
                </a:tc>
                <a:tc>
                  <a:txBody>
                    <a:bodyPr/>
                    <a:lstStyle/>
                    <a:p>
                      <a:r>
                        <a:rPr lang="en-US" dirty="0"/>
                        <a:t>Overview </a:t>
                      </a:r>
                      <a:r>
                        <a:rPr lang="mr-IN" dirty="0"/>
                        <a:t>–</a:t>
                      </a:r>
                      <a:r>
                        <a:rPr lang="en-US" dirty="0"/>
                        <a:t> Branch Activities and Priorities</a:t>
                      </a:r>
                    </a:p>
                  </a:txBody>
                  <a:tcPr/>
                </a:tc>
                <a:tc>
                  <a:txBody>
                    <a:bodyPr/>
                    <a:lstStyle/>
                    <a:p>
                      <a:r>
                        <a:rPr lang="en-US" dirty="0"/>
                        <a:t>Ian Bennett</a:t>
                      </a:r>
                    </a:p>
                  </a:txBody>
                  <a:tcPr/>
                </a:tc>
                <a:extLst>
                  <a:ext uri="{0D108BD9-81ED-4DB2-BD59-A6C34878D82A}">
                    <a16:rowId xmlns:a16="http://schemas.microsoft.com/office/drawing/2014/main" val="10003"/>
                  </a:ext>
                </a:extLst>
              </a:tr>
              <a:tr h="493675">
                <a:tc>
                  <a:txBody>
                    <a:bodyPr/>
                    <a:lstStyle/>
                    <a:p>
                      <a:r>
                        <a:rPr lang="en-US" dirty="0"/>
                        <a:t>2:25</a:t>
                      </a:r>
                    </a:p>
                  </a:txBody>
                  <a:tcPr/>
                </a:tc>
                <a:tc>
                  <a:txBody>
                    <a:bodyPr/>
                    <a:lstStyle/>
                    <a:p>
                      <a:r>
                        <a:rPr lang="en-US" dirty="0"/>
                        <a:t>Financial Update</a:t>
                      </a:r>
                    </a:p>
                  </a:txBody>
                  <a:tcPr/>
                </a:tc>
                <a:tc>
                  <a:txBody>
                    <a:bodyPr/>
                    <a:lstStyle/>
                    <a:p>
                      <a:r>
                        <a:rPr lang="en-US" dirty="0"/>
                        <a:t>Mike Hawkes</a:t>
                      </a:r>
                    </a:p>
                  </a:txBody>
                  <a:tcPr/>
                </a:tc>
                <a:extLst>
                  <a:ext uri="{0D108BD9-81ED-4DB2-BD59-A6C34878D82A}">
                    <a16:rowId xmlns:a16="http://schemas.microsoft.com/office/drawing/2014/main" val="10004"/>
                  </a:ext>
                </a:extLst>
              </a:tr>
              <a:tr h="493675">
                <a:tc>
                  <a:txBody>
                    <a:bodyPr/>
                    <a:lstStyle/>
                    <a:p>
                      <a:r>
                        <a:rPr lang="en-US" dirty="0"/>
                        <a:t>2:35</a:t>
                      </a:r>
                    </a:p>
                  </a:txBody>
                  <a:tcPr/>
                </a:tc>
                <a:tc>
                  <a:txBody>
                    <a:bodyPr/>
                    <a:lstStyle/>
                    <a:p>
                      <a:r>
                        <a:rPr lang="en-US" dirty="0"/>
                        <a:t>Consideration/Approval of By-Law Changes</a:t>
                      </a:r>
                    </a:p>
                  </a:txBody>
                  <a:tcPr/>
                </a:tc>
                <a:tc>
                  <a:txBody>
                    <a:bodyPr/>
                    <a:lstStyle/>
                    <a:p>
                      <a:r>
                        <a:rPr lang="en-US" dirty="0"/>
                        <a:t>Ian Bennett/ Members</a:t>
                      </a:r>
                    </a:p>
                  </a:txBody>
                  <a:tcPr/>
                </a:tc>
                <a:extLst>
                  <a:ext uri="{0D108BD9-81ED-4DB2-BD59-A6C34878D82A}">
                    <a16:rowId xmlns:a16="http://schemas.microsoft.com/office/drawing/2014/main" val="10005"/>
                  </a:ext>
                </a:extLst>
              </a:tr>
              <a:tr h="493675">
                <a:tc>
                  <a:txBody>
                    <a:bodyPr/>
                    <a:lstStyle/>
                    <a:p>
                      <a:r>
                        <a:rPr lang="en-US" dirty="0"/>
                        <a:t>2:45</a:t>
                      </a:r>
                    </a:p>
                  </a:txBody>
                  <a:tcPr/>
                </a:tc>
                <a:tc>
                  <a:txBody>
                    <a:bodyPr/>
                    <a:lstStyle/>
                    <a:p>
                      <a:r>
                        <a:rPr lang="en-US" dirty="0"/>
                        <a:t>Call For Nominations/Confirmation of Directors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Ian Bennett/ Members</a:t>
                      </a:r>
                    </a:p>
                  </a:txBody>
                  <a:tcPr/>
                </a:tc>
                <a:extLst>
                  <a:ext uri="{0D108BD9-81ED-4DB2-BD59-A6C34878D82A}">
                    <a16:rowId xmlns:a16="http://schemas.microsoft.com/office/drawing/2014/main" val="10006"/>
                  </a:ext>
                </a:extLst>
              </a:tr>
              <a:tr h="493675">
                <a:tc>
                  <a:txBody>
                    <a:bodyPr/>
                    <a:lstStyle/>
                    <a:p>
                      <a:r>
                        <a:rPr lang="en-US" dirty="0"/>
                        <a:t>2:55</a:t>
                      </a:r>
                    </a:p>
                  </a:txBody>
                  <a:tcPr/>
                </a:tc>
                <a:tc>
                  <a:txBody>
                    <a:bodyPr/>
                    <a:lstStyle/>
                    <a:p>
                      <a:r>
                        <a:rPr lang="en-US" dirty="0"/>
                        <a:t>Next Steps/Wrap-Up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Ian Bennett</a:t>
                      </a:r>
                    </a:p>
                  </a:txBody>
                  <a:tcPr/>
                </a:tc>
                <a:extLst>
                  <a:ext uri="{0D108BD9-81ED-4DB2-BD59-A6C34878D82A}">
                    <a16:rowId xmlns:a16="http://schemas.microsoft.com/office/drawing/2014/main" val="10007"/>
                  </a:ext>
                </a:extLst>
              </a:tr>
              <a:tr h="493675">
                <a:tc>
                  <a:txBody>
                    <a:bodyPr/>
                    <a:lstStyle/>
                    <a:p>
                      <a:r>
                        <a:rPr lang="en-US" dirty="0"/>
                        <a:t>3:00</a:t>
                      </a:r>
                    </a:p>
                  </a:txBody>
                  <a:tcPr/>
                </a:tc>
                <a:tc>
                  <a:txBody>
                    <a:bodyPr/>
                    <a:lstStyle/>
                    <a:p>
                      <a:r>
                        <a:rPr lang="en-US" dirty="0"/>
                        <a:t>Adjournment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Ian Bennett/ Members</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72305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Compassionate Ottawa </a:t>
            </a:r>
            <a:r>
              <a:rPr lang="mr-IN" b="1" dirty="0"/>
              <a:t>–</a:t>
            </a:r>
            <a:r>
              <a:rPr lang="en-US" b="1" dirty="0"/>
              <a:t> Advanced Care Planning</a:t>
            </a:r>
          </a:p>
        </p:txBody>
      </p:sp>
      <p:sp>
        <p:nvSpPr>
          <p:cNvPr id="3" name="Content Placeholder 2"/>
          <p:cNvSpPr>
            <a:spLocks noGrp="1"/>
          </p:cNvSpPr>
          <p:nvPr>
            <p:ph idx="1"/>
          </p:nvPr>
        </p:nvSpPr>
        <p:spPr/>
        <p:txBody>
          <a:bodyPr/>
          <a:lstStyle/>
          <a:p>
            <a:pPr>
              <a:buFont typeface="Wingdings" charset="2"/>
              <a:buChar char="Ø"/>
            </a:pPr>
            <a:r>
              <a:rPr lang="en-US" dirty="0">
                <a:solidFill>
                  <a:srgbClr val="C00000"/>
                </a:solidFill>
              </a:rPr>
              <a:t>Presented by:  Jack McCarthy, Vice-Chair Compassionate Ottawa</a:t>
            </a:r>
          </a:p>
          <a:p>
            <a:pPr>
              <a:buFont typeface="Wingdings" charset="2"/>
              <a:buChar char="Ø"/>
            </a:pPr>
            <a:r>
              <a:rPr lang="en-US" dirty="0"/>
              <a:t>For further information, questions or follow-up please feel free to contact us:</a:t>
            </a:r>
          </a:p>
          <a:p>
            <a:pPr lvl="1"/>
            <a:r>
              <a:rPr lang="en-US" dirty="0" err="1"/>
              <a:t>Compassionateottawa.ca</a:t>
            </a:r>
            <a:endParaRPr lang="en-US" dirty="0"/>
          </a:p>
          <a:p>
            <a:pPr lvl="1"/>
            <a:r>
              <a:rPr lang="en-US" dirty="0"/>
              <a:t>613-232-4026</a:t>
            </a:r>
          </a:p>
          <a:p>
            <a:pPr lvl="1"/>
            <a:r>
              <a:rPr lang="en-US" dirty="0" err="1"/>
              <a:t>info@compassionateottawa.ca</a:t>
            </a:r>
            <a:endParaRPr lang="en-US" dirty="0"/>
          </a:p>
        </p:txBody>
      </p:sp>
    </p:spTree>
    <p:extLst>
      <p:ext uri="{BB962C8B-B14F-4D97-AF65-F5344CB8AC3E}">
        <p14:creationId xmlns:p14="http://schemas.microsoft.com/office/powerpoint/2010/main" val="1423934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86711"/>
            <a:ext cx="8042276" cy="1981112"/>
          </a:xfrm>
        </p:spPr>
        <p:txBody>
          <a:bodyPr/>
          <a:lstStyle/>
          <a:p>
            <a:r>
              <a:rPr lang="en-US" b="1" dirty="0"/>
              <a:t>Mobilizing Retirees Through Volunteering and Events</a:t>
            </a:r>
          </a:p>
        </p:txBody>
      </p:sp>
      <p:sp>
        <p:nvSpPr>
          <p:cNvPr id="3" name="Content Placeholder 2"/>
          <p:cNvSpPr>
            <a:spLocks noGrp="1"/>
          </p:cNvSpPr>
          <p:nvPr>
            <p:ph idx="1"/>
          </p:nvPr>
        </p:nvSpPr>
        <p:spPr>
          <a:xfrm>
            <a:off x="549275" y="2367823"/>
            <a:ext cx="8042276" cy="4343400"/>
          </a:xfrm>
        </p:spPr>
        <p:txBody>
          <a:bodyPr/>
          <a:lstStyle/>
          <a:p>
            <a:pPr>
              <a:buFont typeface="Wingdings" charset="2"/>
              <a:buChar char="Ø"/>
            </a:pPr>
            <a:r>
              <a:rPr lang="en-US" dirty="0"/>
              <a:t>Opportunities For Partnership</a:t>
            </a:r>
          </a:p>
          <a:p>
            <a:pPr>
              <a:buFont typeface="Wingdings" charset="2"/>
              <a:buChar char="Ø"/>
            </a:pPr>
            <a:r>
              <a:rPr lang="en-US" dirty="0">
                <a:solidFill>
                  <a:srgbClr val="C00000"/>
                </a:solidFill>
              </a:rPr>
              <a:t>Presented by: Steven Chapman, President Ottawa Branch, NARF</a:t>
            </a:r>
            <a:endParaRPr lang="en-US" i="1" dirty="0">
              <a:solidFill>
                <a:srgbClr val="C00000"/>
              </a:solidFill>
            </a:endParaRPr>
          </a:p>
          <a:p>
            <a:endParaRPr lang="en-US" dirty="0">
              <a:solidFill>
                <a:srgbClr val="C00000"/>
              </a:solidFill>
            </a:endParaRPr>
          </a:p>
        </p:txBody>
      </p:sp>
    </p:spTree>
    <p:extLst>
      <p:ext uri="{BB962C8B-B14F-4D97-AF65-F5344CB8AC3E}">
        <p14:creationId xmlns:p14="http://schemas.microsoft.com/office/powerpoint/2010/main" val="230160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Health Break</a:t>
            </a:r>
          </a:p>
        </p:txBody>
      </p:sp>
      <p:sp>
        <p:nvSpPr>
          <p:cNvPr id="3" name="Content Placeholder 2"/>
          <p:cNvSpPr>
            <a:spLocks noGrp="1"/>
          </p:cNvSpPr>
          <p:nvPr>
            <p:ph idx="1"/>
          </p:nvPr>
        </p:nvSpPr>
        <p:spPr/>
        <p:txBody>
          <a:bodyPr/>
          <a:lstStyle/>
          <a:p>
            <a:pPr>
              <a:buFont typeface="Wingdings" charset="2"/>
              <a:buChar char="Ø"/>
            </a:pPr>
            <a:r>
              <a:rPr lang="en-US" dirty="0"/>
              <a:t>You have 10 minutes</a:t>
            </a:r>
          </a:p>
          <a:p>
            <a:pPr>
              <a:buFont typeface="Wingdings" charset="2"/>
              <a:buChar char="Ø"/>
            </a:pPr>
            <a:r>
              <a:rPr lang="en-US" dirty="0"/>
              <a:t>Please help yourself to the refreshments provided.</a:t>
            </a:r>
          </a:p>
          <a:p>
            <a:pPr>
              <a:buFont typeface="Wingdings" charset="2"/>
              <a:buChar char="Ø"/>
            </a:pPr>
            <a:r>
              <a:rPr lang="en-US" dirty="0"/>
              <a:t>Please ensure that you are back in your seats no later than 2:10 so that we can continue with the meeting agenda.</a:t>
            </a:r>
          </a:p>
          <a:p>
            <a:pPr>
              <a:buFont typeface="Wingdings" charset="2"/>
              <a:buChar char="Ø"/>
            </a:pPr>
            <a:r>
              <a:rPr lang="en-US" dirty="0"/>
              <a:t>Thank you</a:t>
            </a:r>
          </a:p>
        </p:txBody>
      </p:sp>
    </p:spTree>
    <p:extLst>
      <p:ext uri="{BB962C8B-B14F-4D97-AF65-F5344CB8AC3E}">
        <p14:creationId xmlns:p14="http://schemas.microsoft.com/office/powerpoint/2010/main" val="193528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7A9DF-AA70-6767-D6C6-A97F2EC87A0E}"/>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C1DCAFF-A9F7-060C-565B-884C60164F04}"/>
              </a:ext>
            </a:extLst>
          </p:cNvPr>
          <p:cNvGraphicFramePr>
            <a:graphicFrameLocks noGrp="1"/>
          </p:cNvGraphicFramePr>
          <p:nvPr>
            <p:ph idx="1"/>
            <p:extLst>
              <p:ext uri="{D42A27DB-BD31-4B8C-83A1-F6EECF244321}">
                <p14:modId xmlns:p14="http://schemas.microsoft.com/office/powerpoint/2010/main" val="3209630817"/>
              </p:ext>
            </p:extLst>
          </p:nvPr>
        </p:nvGraphicFramePr>
        <p:xfrm>
          <a:off x="395416" y="920636"/>
          <a:ext cx="8372936" cy="5370475"/>
        </p:xfrm>
        <a:graphic>
          <a:graphicData uri="http://schemas.openxmlformats.org/drawingml/2006/table">
            <a:tbl>
              <a:tblPr firstRow="1" bandRow="1">
                <a:tableStyleId>{5C22544A-7EE6-4342-B048-85BDC9FD1C3A}</a:tableStyleId>
              </a:tblPr>
              <a:tblGrid>
                <a:gridCol w="1023520">
                  <a:extLst>
                    <a:ext uri="{9D8B030D-6E8A-4147-A177-3AD203B41FA5}">
                      <a16:colId xmlns:a16="http://schemas.microsoft.com/office/drawing/2014/main" val="20000"/>
                    </a:ext>
                  </a:extLst>
                </a:gridCol>
                <a:gridCol w="5251239">
                  <a:extLst>
                    <a:ext uri="{9D8B030D-6E8A-4147-A177-3AD203B41FA5}">
                      <a16:colId xmlns:a16="http://schemas.microsoft.com/office/drawing/2014/main" val="20001"/>
                    </a:ext>
                  </a:extLst>
                </a:gridCol>
                <a:gridCol w="2098177">
                  <a:extLst>
                    <a:ext uri="{9D8B030D-6E8A-4147-A177-3AD203B41FA5}">
                      <a16:colId xmlns:a16="http://schemas.microsoft.com/office/drawing/2014/main" val="20002"/>
                    </a:ext>
                  </a:extLst>
                </a:gridCol>
              </a:tblGrid>
              <a:tr h="49367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n-lt"/>
                          <a:ea typeface="+mn-ea"/>
                          <a:cs typeface="+mn-cs"/>
                        </a:rPr>
                        <a:t>Ottawa Valley Branch Business Meeting</a:t>
                      </a:r>
                    </a:p>
                  </a:txBody>
                  <a:tcPr>
                    <a:solidFill>
                      <a:schemeClr val="accent5"/>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493675">
                <a:tc>
                  <a:txBody>
                    <a:bodyPr/>
                    <a:lstStyle/>
                    <a:p>
                      <a:r>
                        <a:rPr lang="en-US" sz="1600" dirty="0"/>
                        <a:t>2:10</a:t>
                      </a:r>
                    </a:p>
                  </a:txBody>
                  <a:tcPr/>
                </a:tc>
                <a:tc>
                  <a:txBody>
                    <a:bodyPr/>
                    <a:lstStyle/>
                    <a:p>
                      <a:r>
                        <a:rPr lang="en-US" sz="1600" dirty="0"/>
                        <a:t>Call</a:t>
                      </a:r>
                      <a:r>
                        <a:rPr lang="en-US" sz="1600" baseline="0" dirty="0"/>
                        <a:t> to Order – Explanation of Governing By-Laws and Voting Process. Confirmation of Quorum</a:t>
                      </a:r>
                      <a:endParaRPr lang="en-US" sz="1600" dirty="0"/>
                    </a:p>
                  </a:txBody>
                  <a:tcPr/>
                </a:tc>
                <a:tc>
                  <a:txBody>
                    <a:bodyPr/>
                    <a:lstStyle/>
                    <a:p>
                      <a:r>
                        <a:rPr lang="en-US" sz="1600" dirty="0"/>
                        <a:t>Ian Bennett</a:t>
                      </a:r>
                    </a:p>
                  </a:txBody>
                  <a:tcPr/>
                </a:tc>
                <a:extLst>
                  <a:ext uri="{0D108BD9-81ED-4DB2-BD59-A6C34878D82A}">
                    <a16:rowId xmlns:a16="http://schemas.microsoft.com/office/drawing/2014/main" val="10001"/>
                  </a:ext>
                </a:extLst>
              </a:tr>
              <a:tr h="493675">
                <a:tc>
                  <a:txBody>
                    <a:bodyPr/>
                    <a:lstStyle/>
                    <a:p>
                      <a:r>
                        <a:rPr lang="en-US" sz="1600" dirty="0"/>
                        <a:t>2:15</a:t>
                      </a:r>
                    </a:p>
                  </a:txBody>
                  <a:tcPr/>
                </a:tc>
                <a:tc>
                  <a:txBody>
                    <a:bodyPr/>
                    <a:lstStyle/>
                    <a:p>
                      <a:r>
                        <a:rPr lang="en-US" sz="1600" dirty="0"/>
                        <a:t>Approval of Agenda Including Consent Agenda (motion to approve, including Minutes of previous AGMs)</a:t>
                      </a:r>
                    </a:p>
                  </a:txBody>
                  <a:tcPr/>
                </a:tc>
                <a:tc>
                  <a:txBody>
                    <a:bodyPr/>
                    <a:lstStyle/>
                    <a:p>
                      <a:r>
                        <a:rPr lang="en-US" sz="1600" dirty="0"/>
                        <a:t>Ian Bennett/ Members</a:t>
                      </a:r>
                    </a:p>
                  </a:txBody>
                  <a:tcPr/>
                </a:tc>
                <a:extLst>
                  <a:ext uri="{0D108BD9-81ED-4DB2-BD59-A6C34878D82A}">
                    <a16:rowId xmlns:a16="http://schemas.microsoft.com/office/drawing/2014/main" val="10002"/>
                  </a:ext>
                </a:extLst>
              </a:tr>
              <a:tr h="493675">
                <a:tc>
                  <a:txBody>
                    <a:bodyPr/>
                    <a:lstStyle/>
                    <a:p>
                      <a:r>
                        <a:rPr lang="en-US" sz="1600" dirty="0"/>
                        <a:t>2:16</a:t>
                      </a:r>
                    </a:p>
                  </a:txBody>
                  <a:tcPr/>
                </a:tc>
                <a:tc>
                  <a:txBody>
                    <a:bodyPr/>
                    <a:lstStyle/>
                    <a:p>
                      <a:r>
                        <a:rPr lang="en-US" sz="1600" dirty="0"/>
                        <a:t>Overview </a:t>
                      </a:r>
                      <a:r>
                        <a:rPr lang="mr-IN" sz="1600" dirty="0"/>
                        <a:t>–</a:t>
                      </a:r>
                      <a:r>
                        <a:rPr lang="en-US" sz="1600" dirty="0"/>
                        <a:t> Branch Activities and Priorities</a:t>
                      </a:r>
                    </a:p>
                    <a:p>
                      <a:r>
                        <a:rPr lang="en-US" sz="1600" dirty="0"/>
                        <a:t>(Report as being received)</a:t>
                      </a:r>
                    </a:p>
                  </a:txBody>
                  <a:tcPr/>
                </a:tc>
                <a:tc>
                  <a:txBody>
                    <a:bodyPr/>
                    <a:lstStyle/>
                    <a:p>
                      <a:r>
                        <a:rPr lang="en-US" sz="1600" dirty="0"/>
                        <a:t>Ian Bennett</a:t>
                      </a:r>
                    </a:p>
                  </a:txBody>
                  <a:tcPr/>
                </a:tc>
                <a:extLst>
                  <a:ext uri="{0D108BD9-81ED-4DB2-BD59-A6C34878D82A}">
                    <a16:rowId xmlns:a16="http://schemas.microsoft.com/office/drawing/2014/main" val="10003"/>
                  </a:ext>
                </a:extLst>
              </a:tr>
              <a:tr h="493675">
                <a:tc>
                  <a:txBody>
                    <a:bodyPr/>
                    <a:lstStyle/>
                    <a:p>
                      <a:r>
                        <a:rPr lang="en-US" sz="1600" dirty="0"/>
                        <a:t>2:25</a:t>
                      </a:r>
                    </a:p>
                  </a:txBody>
                  <a:tcPr/>
                </a:tc>
                <a:tc>
                  <a:txBody>
                    <a:bodyPr/>
                    <a:lstStyle/>
                    <a:p>
                      <a:r>
                        <a:rPr lang="en-US" sz="1600" dirty="0"/>
                        <a:t>Financial Update </a:t>
                      </a:r>
                    </a:p>
                    <a:p>
                      <a:r>
                        <a:rPr lang="en-US" sz="1600" dirty="0"/>
                        <a:t>(Report as being received)</a:t>
                      </a:r>
                    </a:p>
                  </a:txBody>
                  <a:tcPr/>
                </a:tc>
                <a:tc>
                  <a:txBody>
                    <a:bodyPr/>
                    <a:lstStyle/>
                    <a:p>
                      <a:r>
                        <a:rPr lang="en-US" sz="1600" dirty="0"/>
                        <a:t>Mike Hawkes</a:t>
                      </a:r>
                    </a:p>
                  </a:txBody>
                  <a:tcPr/>
                </a:tc>
                <a:extLst>
                  <a:ext uri="{0D108BD9-81ED-4DB2-BD59-A6C34878D82A}">
                    <a16:rowId xmlns:a16="http://schemas.microsoft.com/office/drawing/2014/main" val="10004"/>
                  </a:ext>
                </a:extLst>
              </a:tr>
              <a:tr h="493675">
                <a:tc>
                  <a:txBody>
                    <a:bodyPr/>
                    <a:lstStyle/>
                    <a:p>
                      <a:r>
                        <a:rPr lang="en-US" sz="1600" dirty="0"/>
                        <a:t>2:35</a:t>
                      </a:r>
                    </a:p>
                  </a:txBody>
                  <a:tcPr/>
                </a:tc>
                <a:tc>
                  <a:txBody>
                    <a:bodyPr/>
                    <a:lstStyle/>
                    <a:p>
                      <a:r>
                        <a:rPr lang="en-US" sz="1600" dirty="0"/>
                        <a:t>Consideration/Approval of By-Law Changes</a:t>
                      </a:r>
                    </a:p>
                    <a:p>
                      <a:r>
                        <a:rPr lang="en-US" sz="1600" dirty="0"/>
                        <a:t>(Motion to Approve)</a:t>
                      </a:r>
                    </a:p>
                  </a:txBody>
                  <a:tcPr/>
                </a:tc>
                <a:tc>
                  <a:txBody>
                    <a:bodyPr/>
                    <a:lstStyle/>
                    <a:p>
                      <a:r>
                        <a:rPr lang="en-US" sz="1600" dirty="0"/>
                        <a:t>Ian Bennett/ Members</a:t>
                      </a:r>
                    </a:p>
                  </a:txBody>
                  <a:tcPr/>
                </a:tc>
                <a:extLst>
                  <a:ext uri="{0D108BD9-81ED-4DB2-BD59-A6C34878D82A}">
                    <a16:rowId xmlns:a16="http://schemas.microsoft.com/office/drawing/2014/main" val="10005"/>
                  </a:ext>
                </a:extLst>
              </a:tr>
              <a:tr h="493675">
                <a:tc>
                  <a:txBody>
                    <a:bodyPr/>
                    <a:lstStyle/>
                    <a:p>
                      <a:r>
                        <a:rPr lang="en-US" sz="1600" dirty="0"/>
                        <a:t>2:45</a:t>
                      </a:r>
                    </a:p>
                  </a:txBody>
                  <a:tcPr/>
                </a:tc>
                <a:tc>
                  <a:txBody>
                    <a:bodyPr/>
                    <a:lstStyle/>
                    <a:p>
                      <a:r>
                        <a:rPr lang="en-US" sz="1600" dirty="0"/>
                        <a:t>Call For Nominations/Confirmation of Directors </a:t>
                      </a:r>
                    </a:p>
                    <a:p>
                      <a:r>
                        <a:rPr lang="en-US" sz="1600" dirty="0"/>
                        <a:t>(Motion to Approve)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Ian Bennett/ Members</a:t>
                      </a:r>
                    </a:p>
                  </a:txBody>
                  <a:tcPr/>
                </a:tc>
                <a:extLst>
                  <a:ext uri="{0D108BD9-81ED-4DB2-BD59-A6C34878D82A}">
                    <a16:rowId xmlns:a16="http://schemas.microsoft.com/office/drawing/2014/main" val="10006"/>
                  </a:ext>
                </a:extLst>
              </a:tr>
              <a:tr h="493675">
                <a:tc>
                  <a:txBody>
                    <a:bodyPr/>
                    <a:lstStyle/>
                    <a:p>
                      <a:r>
                        <a:rPr lang="en-US" sz="1600" dirty="0"/>
                        <a:t>2:55</a:t>
                      </a:r>
                    </a:p>
                  </a:txBody>
                  <a:tcPr/>
                </a:tc>
                <a:tc>
                  <a:txBody>
                    <a:bodyPr/>
                    <a:lstStyle/>
                    <a:p>
                      <a:r>
                        <a:rPr lang="en-US" sz="1600" dirty="0"/>
                        <a:t>Next Steps/Wrap-Up</a:t>
                      </a:r>
                    </a:p>
                    <a:p>
                      <a:r>
                        <a:rPr lang="en-US" sz="1600" dirty="0"/>
                        <a:t>(Information)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Ian Bennett</a:t>
                      </a:r>
                    </a:p>
                  </a:txBody>
                  <a:tcPr/>
                </a:tc>
                <a:extLst>
                  <a:ext uri="{0D108BD9-81ED-4DB2-BD59-A6C34878D82A}">
                    <a16:rowId xmlns:a16="http://schemas.microsoft.com/office/drawing/2014/main" val="10007"/>
                  </a:ext>
                </a:extLst>
              </a:tr>
              <a:tr h="493675">
                <a:tc>
                  <a:txBody>
                    <a:bodyPr/>
                    <a:lstStyle/>
                    <a:p>
                      <a:r>
                        <a:rPr lang="en-US" sz="1600" dirty="0"/>
                        <a:t>3:00</a:t>
                      </a:r>
                    </a:p>
                  </a:txBody>
                  <a:tcPr/>
                </a:tc>
                <a:tc>
                  <a:txBody>
                    <a:bodyPr/>
                    <a:lstStyle/>
                    <a:p>
                      <a:r>
                        <a:rPr lang="en-US" sz="1600" dirty="0"/>
                        <a:t>Adjournment</a:t>
                      </a:r>
                    </a:p>
                    <a:p>
                      <a:r>
                        <a:rPr lang="en-US" sz="1600" dirty="0"/>
                        <a:t>(Motion to Adjourn)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Ian Bennett/ Members</a:t>
                      </a:r>
                    </a:p>
                  </a:txBody>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887E23F2-FF07-F80B-CE19-8B09234E6878}"/>
              </a:ext>
            </a:extLst>
          </p:cNvPr>
          <p:cNvSpPr txBox="1"/>
          <p:nvPr/>
        </p:nvSpPr>
        <p:spPr>
          <a:xfrm>
            <a:off x="543697" y="243723"/>
            <a:ext cx="8353168" cy="646331"/>
          </a:xfrm>
          <a:prstGeom prst="rect">
            <a:avLst/>
          </a:prstGeom>
          <a:noFill/>
        </p:spPr>
        <p:txBody>
          <a:bodyPr wrap="square">
            <a:spAutoFit/>
          </a:bodyPr>
          <a:lstStyle/>
          <a:p>
            <a:r>
              <a:rPr kumimoji="0" lang="en-US" sz="3600" b="1" i="0" u="none" strike="noStrike" kern="1200" cap="none" spc="0" normalizeH="0" baseline="0" noProof="0" dirty="0">
                <a:ln>
                  <a:noFill/>
                </a:ln>
                <a:solidFill>
                  <a:srgbClr val="2C7C9F"/>
                </a:solidFill>
                <a:effectLst/>
                <a:uLnTx/>
                <a:uFillTx/>
                <a:latin typeface="News Gothic MT"/>
                <a:ea typeface="+mj-ea"/>
                <a:cs typeface="+mj-cs"/>
              </a:rPr>
              <a:t>Detailed Business Meeting Agenda</a:t>
            </a:r>
            <a:endParaRPr lang="en-CA" sz="3600" dirty="0"/>
          </a:p>
        </p:txBody>
      </p:sp>
    </p:spTree>
    <p:extLst>
      <p:ext uri="{BB962C8B-B14F-4D97-AF65-F5344CB8AC3E}">
        <p14:creationId xmlns:p14="http://schemas.microsoft.com/office/powerpoint/2010/main" val="33940718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usiness strategy presentation">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strategy presentation.potx" id="{EB0D3B34-B7D6-4C45-8EC6-74593BA23307}" vid="{3C7E45A4-4E96-419A-A06F-C7909FE41FB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2327</TotalTime>
  <Words>2487</Words>
  <Application>Microsoft Office PowerPoint</Application>
  <PresentationFormat>On-screen Show (4:3)</PresentationFormat>
  <Paragraphs>414</Paragraphs>
  <Slides>26</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Century Gothic</vt:lpstr>
      <vt:lpstr>Courier New</vt:lpstr>
      <vt:lpstr>News Gothic MT</vt:lpstr>
      <vt:lpstr>Palatino Linotype</vt:lpstr>
      <vt:lpstr>Wingdings</vt:lpstr>
      <vt:lpstr>Wingdings 2</vt:lpstr>
      <vt:lpstr>Breeze</vt:lpstr>
      <vt:lpstr>Business strategy presentation</vt:lpstr>
      <vt:lpstr>Annual General Meeting of the Ottawa Valley Branch </vt:lpstr>
      <vt:lpstr>WELCOME</vt:lpstr>
      <vt:lpstr>Welcome </vt:lpstr>
      <vt:lpstr>Agenda – Part One</vt:lpstr>
      <vt:lpstr>Agenda – Part Two</vt:lpstr>
      <vt:lpstr>Compassionate Ottawa – Advanced Care Planning</vt:lpstr>
      <vt:lpstr>Mobilizing Retirees Through Volunteering and Events</vt:lpstr>
      <vt:lpstr>Health Break</vt:lpstr>
      <vt:lpstr>PowerPoint Presentation</vt:lpstr>
      <vt:lpstr>President’s Report Ottawa Valley Branch of the National Association of Federal Retirees</vt:lpstr>
      <vt:lpstr>Outline</vt:lpstr>
      <vt:lpstr>Why Local Branches are Important</vt:lpstr>
      <vt:lpstr>Context – Branch Challenges</vt:lpstr>
      <vt:lpstr>Objectives and Priorities – Interim Board</vt:lpstr>
      <vt:lpstr>Building Our Future</vt:lpstr>
      <vt:lpstr>Next Steps</vt:lpstr>
      <vt:lpstr>Thank you and Q+As</vt:lpstr>
      <vt:lpstr>Financial Update</vt:lpstr>
      <vt:lpstr>PowerPoint Presentation</vt:lpstr>
      <vt:lpstr>Financial Update</vt:lpstr>
      <vt:lpstr>Motions to Consider and Approve Changes to the Branch By-Laws</vt:lpstr>
      <vt:lpstr>Motions to Consider and Approve Changes to the Branch By-Laws</vt:lpstr>
      <vt:lpstr>Call for Nominations</vt:lpstr>
      <vt:lpstr>Member Vote on Nominations</vt:lpstr>
      <vt:lpstr>Next Steps</vt:lpstr>
      <vt:lpstr>Adjournment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General Meeting of the National Association of Federal Retirees</dc:title>
  <dc:creator>Pat Davies</dc:creator>
  <cp:lastModifiedBy>Ian Bennett</cp:lastModifiedBy>
  <cp:revision>41</cp:revision>
  <dcterms:created xsi:type="dcterms:W3CDTF">2025-04-23T16:50:00Z</dcterms:created>
  <dcterms:modified xsi:type="dcterms:W3CDTF">2025-04-29T21:19:25Z</dcterms:modified>
</cp:coreProperties>
</file>