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revisionInfo.xml" ContentType="application/vnd.ms-powerpoint.revisioninfo+xml"/>
  <Override PartName="/docProps/core.xml" ContentType="application/vnd.openxmlformats-package.core-properti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30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2" r:id="rId25"/>
    <p:sldId id="281" r:id="rId26"/>
    <p:sldId id="295" r:id="rId27"/>
    <p:sldId id="307" r:id="rId28"/>
    <p:sldId id="308" r:id="rId29"/>
    <p:sldId id="309" r:id="rId30"/>
    <p:sldId id="279" r:id="rId31"/>
    <p:sldId id="280" r:id="rId32"/>
    <p:sldId id="296" r:id="rId33"/>
    <p:sldId id="291" r:id="rId34"/>
    <p:sldId id="294" r:id="rId35"/>
    <p:sldId id="301" r:id="rId36"/>
    <p:sldId id="302" r:id="rId37"/>
    <p:sldId id="303" r:id="rId38"/>
    <p:sldId id="304" r:id="rId39"/>
    <p:sldId id="305" r:id="rId4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duction" id="{34BF74D5-950D-45BE-A3FA-6B2898502505}">
          <p14:sldIdLst>
            <p14:sldId id="256"/>
          </p14:sldIdLst>
        </p14:section>
        <p14:section name="conferenciere" id="{56363B55-C12E-4392-96D7-BA5EA6E693C0}">
          <p14:sldIdLst>
            <p14:sldId id="258"/>
            <p14:sldId id="259"/>
            <p14:sldId id="306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a-propos" id="{2683A346-FAED-48B2-8024-B3971E0FA945}">
          <p14:sldIdLst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82"/>
            <p14:sldId id="281"/>
            <p14:sldId id="295"/>
            <p14:sldId id="307"/>
            <p14:sldId id="308"/>
            <p14:sldId id="309"/>
            <p14:sldId id="279"/>
            <p14:sldId id="280"/>
            <p14:sldId id="296"/>
            <p14:sldId id="291"/>
            <p14:sldId id="294"/>
            <p14:sldId id="301"/>
            <p14:sldId id="302"/>
            <p14:sldId id="303"/>
            <p14:sldId id="304"/>
          </p14:sldIdLst>
        </p14:section>
        <p14:section name="conseils" id="{E0D6E27A-17C9-4EEF-B2B7-CEF1F31162B0}">
          <p14:sldIdLst>
            <p14:sldId id="30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A36676-6110-40CD-83BA-CF09F7099CAB}" v="7" dt="2024-11-04T22:20:05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47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customXml" Target="../customXml/item1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FC0CFF7-DE14-D05E-018D-A0866BD35F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CA"/>
              <a:t>Modifier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1EBC664D-1C1A-48A9-2FA4-FE14DF1CA1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CA"/>
              <a:t>Modifier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2AB105A-117A-DCDC-C9A0-3FFD060EC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3ABE1EE-7702-97A8-7406-227DC03E5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86ABC45-EBAB-4D31-EDAC-0A8D0A489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171331929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6DCF376-44A5-BDB4-CA78-7C27AF268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ABD6F0-3473-AFC0-EB2D-AB6EE9784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AC10050-97C5-4152-616F-1847FB746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9F6CBBE-3761-5B6A-8F7F-C71AEF413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C80B6C4-E942-FFFB-96FD-88C73DB1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395055206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4A1122-5B78-796F-1AEE-17D8994DE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CA"/>
              <a:t>Modifier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6910948-9098-2051-099E-E863A69A70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CA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D30C074-14D0-AEDF-1455-CAF275E50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021D65F-9BE8-4A81-9F8D-1E95F4294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5C3941F-6847-CE08-1526-0B6A88630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241603868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760A898-BBA7-D211-13D5-ED1CF4DEF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D5D4BCF-A37D-45B5-1F4E-022DF55E0C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138E162-4363-0420-699C-81B0EAB00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7214750-7DDC-F7FC-1B8E-D29C0452C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2B4F620-BB96-B47C-FB94-FE380D7D8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AB98EA9-7652-ED11-ED07-243495DBF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610660516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1F119F2-7C11-EBC1-F08F-A879BF014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DB1818D-7C4F-85B9-A7C1-009334B8BC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CA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1A5F8A1-5232-AACC-1F0E-A2CCB40197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CFE97D9-42A2-EAB3-F23C-5EBA08C442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CA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DA1E8415-A250-0CFA-5B64-090CFF93B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74CC9613-721E-C762-D87F-A3A868217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874ADD96-812D-860A-DA2A-284169FC2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CD59E7F0-6D31-2FE7-3D9F-C8F6F8B63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067132636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ACE0048-1612-F57F-BDC0-4C405B9CC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55360479-528A-24F5-4DCB-10B725ABD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42939568-784D-241E-5554-FA194F73A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B629FF5-DF3F-A8DC-8128-5F1D8C25D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341834967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441DEC9A-9F2C-DC06-4C74-BAC8D1012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9C61AA39-78AB-D336-F4E6-98296FBC4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C67DB39-FE98-72FE-3C9D-E050938E8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941838374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264AC50-F247-D83D-B644-6313BCE30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CA"/>
              <a:t>Modifier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A49C044-531D-5708-6074-09DBC4710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034DE4F-06FF-38D4-5620-612AACF85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CA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320C317-DA9E-1C66-673C-5DBEC994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E6805B8A-5A32-0F7E-9C78-D073EB653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A4E9233-82C6-2B9D-BB44-7EB726CCE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118634597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68225FE-79B3-5C26-7CB2-3879D5F6D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CA"/>
              <a:t>Modifier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491CB2A1-7858-E132-D945-3B8907FC2D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CA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187805D-B932-4270-1DC1-3C57C65DA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CA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6D65A8D-28BA-A7DA-5411-1FBE83D80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986D693-2861-49E2-7B38-AA6B31EA9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21EB653-E480-53DB-F670-42FE48E8A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288961738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84096A6-1BFC-77E5-D969-4F804B127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82B2C068-EC56-6BF9-2C95-6F514EC23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E53E605-57D8-3D98-1C3F-3ADED29E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1CA8501-3AE5-CE23-F3B5-F983D6678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BD9CD9A-F673-CC1C-7B5A-E6A6E6B6A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068649660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CAE29E27-F2F8-5A6C-9A73-C4924CC417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93C8B6CB-E6CF-6FEC-8061-50DE263AE4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5947F36-8330-244D-66DD-DB1542BC1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A855AAB-234C-6125-5F51-8CD30B66C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E095C5A-303F-CFFF-816E-77F0CD0F9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92542140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2EE8802-1ED0-81EB-64C6-0649BB98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CA"/>
              <a:t>Modifier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6C6CF5F-C973-8924-3CD0-FE17C059A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CA"/>
              <a:t>Cliquez pour modifier les styles du texte du masque</a:t>
            </a:r>
          </a:p>
          <a:p>
            <a:pPr lvl="1"/>
            <a:r>
              <a:rPr lang="fr-CA"/>
              <a:t>Deuxième niveau</a:t>
            </a:r>
          </a:p>
          <a:p>
            <a:pPr lvl="2"/>
            <a:r>
              <a:rPr lang="fr-CA"/>
              <a:t>Troisième niveau</a:t>
            </a:r>
          </a:p>
          <a:p>
            <a:pPr lvl="3"/>
            <a:r>
              <a:rPr lang="fr-CA"/>
              <a:t>Quatrième niveau</a:t>
            </a:r>
          </a:p>
          <a:p>
            <a:pPr lvl="4"/>
            <a:r>
              <a:rPr lang="fr-CA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D82563F-C498-B632-9F9B-1FE5223634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E3D02-481E-43A9-B738-E0CB9C7AE860}" type="datetimeFigureOut">
              <a:rPr lang="fr-CA" smtClean="0"/>
              <a:t>2024-11-04</a:t>
            </a:fld>
            <a:endParaRPr lang="fr-CA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B07EC91-8D47-AE19-22F7-E374E05279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CA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AF0BE1F-AB32-FED5-6159-ED08D2E4CB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5459E-F4A7-4FE6-9F47-040F66996D1A}" type="slidenum">
              <a:rPr lang="fr-CA" smtClean="0"/>
              <a:t>‹N°›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892625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UIh2pTI_BU?feature=oembed" TargetMode="Externa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mailto:info@auditionquebec.or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hyperlink" Target="https://auditionquebec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6D958A-5206-3B8E-781A-2B45C724D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2122" y="2560320"/>
            <a:ext cx="7436678" cy="2082800"/>
          </a:xfrm>
        </p:spPr>
        <p:txBody>
          <a:bodyPr anchor="ctr">
            <a:noAutofit/>
          </a:bodyPr>
          <a:lstStyle/>
          <a:p>
            <a:pPr algn="l"/>
            <a:r>
              <a:rPr lang="fr-CA" sz="4000" dirty="0">
                <a:solidFill>
                  <a:schemeClr val="bg2"/>
                </a:solidFill>
              </a:rPr>
              <a:t>Santé auditive et stratégies de communication</a:t>
            </a:r>
          </a:p>
        </p:txBody>
      </p:sp>
      <p:sp>
        <p:nvSpPr>
          <p:cNvPr id="4" name="Sous-titre 3">
            <a:extLst>
              <a:ext uri="{FF2B5EF4-FFF2-40B4-BE49-F238E27FC236}">
                <a16:creationId xmlns:a16="http://schemas.microsoft.com/office/drawing/2014/main" id="{6BA96A65-E005-E466-EF5F-70272F2A24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8582" y="4876801"/>
            <a:ext cx="2143540" cy="1849120"/>
          </a:xfrm>
        </p:spPr>
        <p:txBody>
          <a:bodyPr anchor="ctr"/>
          <a:lstStyle/>
          <a:p>
            <a:r>
              <a:rPr lang="fr-CA" dirty="0"/>
              <a:t>Par </a:t>
            </a:r>
            <a:br>
              <a:rPr lang="fr-CA" dirty="0"/>
            </a:br>
            <a:r>
              <a:rPr lang="fr-CA" dirty="0"/>
              <a:t>Jeanne Choquette</a:t>
            </a:r>
          </a:p>
        </p:txBody>
      </p:sp>
    </p:spTree>
    <p:extLst>
      <p:ext uri="{BB962C8B-B14F-4D97-AF65-F5344CB8AC3E}">
        <p14:creationId xmlns:p14="http://schemas.microsoft.com/office/powerpoint/2010/main" val="388384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Jeanne Choquette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Retraitée de Radio-Canada depuis 2014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Double implantée cochléaire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Bénévole pour Audition Québec depuis 2015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Présidente depuis 2019</a:t>
            </a:r>
          </a:p>
        </p:txBody>
      </p:sp>
    </p:spTree>
    <p:extLst>
      <p:ext uri="{BB962C8B-B14F-4D97-AF65-F5344CB8AC3E}">
        <p14:creationId xmlns:p14="http://schemas.microsoft.com/office/powerpoint/2010/main" val="2459650021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Née entendante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Surdité légère décelée à 7 ans par un professeur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Rien n’est fait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6C4C5D83-089E-2362-B6B9-C0AAC2D5D2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47" t="947" b="38239"/>
          <a:stretch/>
        </p:blipFill>
        <p:spPr>
          <a:xfrm>
            <a:off x="7889438" y="1950719"/>
            <a:ext cx="4079042" cy="3972562"/>
          </a:xfrm>
          <a:prstGeom prst="roundRect">
            <a:avLst>
              <a:gd name="adj" fmla="val 5902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7272388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Apparition d’acouphènes à l’âge de 18 ans à la suite d’un choc émotionnel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6C4C5D83-089E-2362-B6B9-C0AAC2D5D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" b="26"/>
          <a:stretch/>
        </p:blipFill>
        <p:spPr>
          <a:xfrm>
            <a:off x="7889438" y="1950719"/>
            <a:ext cx="4079042" cy="3972562"/>
          </a:xfrm>
          <a:prstGeom prst="roundRect">
            <a:avLst>
              <a:gd name="adj" fmla="val 5902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39294575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Journaliste puis réalisatrice à la radio de Radio-Canada pendant 4 ans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La perte auditive est devenue évidente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1er appareil auditif à 21 ans, 2e à 25 ans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15FF2C0-07E6-0E16-4E3D-1B16A7FA48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98" r="9561" b="3498"/>
          <a:stretch/>
        </p:blipFill>
        <p:spPr>
          <a:xfrm>
            <a:off x="7889438" y="1950719"/>
            <a:ext cx="4079042" cy="3972561"/>
          </a:xfrm>
          <a:prstGeom prst="roundRect">
            <a:avLst>
              <a:gd name="adj" fmla="val 5925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1902897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Journaliste puis réalisatrice à la radio de Radio-Canada pendant 4 ans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La perte auditive est devenue évidente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1er appareil auditif à 21 ans, 2e à 25 ans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0BA24BF7-CCC5-1FE7-8B52-AF7D880F33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52" r="7408"/>
          <a:stretch/>
        </p:blipFill>
        <p:spPr>
          <a:xfrm>
            <a:off x="9438952" y="1950719"/>
            <a:ext cx="2389005" cy="2326641"/>
          </a:xfrm>
          <a:prstGeom prst="roundRect">
            <a:avLst>
              <a:gd name="adj" fmla="val 5925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AAF1981-DF6C-77C7-7635-0C6602C13A6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4" t="1630" r="14580" b="1630"/>
          <a:stretch/>
        </p:blipFill>
        <p:spPr>
          <a:xfrm>
            <a:off x="7762552" y="3555999"/>
            <a:ext cx="2389006" cy="2326641"/>
          </a:xfrm>
          <a:prstGeom prst="roundRect">
            <a:avLst>
              <a:gd name="adj" fmla="val 6282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5034866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Détérioration graduelle jusqu’à surdité quasi complète à 49 ans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1er implant cochléaire à 50 ans, 2e à 56 ans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6B480786-59F9-C3C1-CF86-9EE8076C62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87" r="1808" b="8794"/>
          <a:stretch/>
        </p:blipFill>
        <p:spPr>
          <a:xfrm>
            <a:off x="9436167" y="1950720"/>
            <a:ext cx="2391789" cy="2106654"/>
          </a:xfrm>
          <a:prstGeom prst="roundRect">
            <a:avLst>
              <a:gd name="adj" fmla="val 7021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52EEEBF0-BAFA-8E7D-2481-1BF2D65E44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3" b="1103"/>
          <a:stretch/>
        </p:blipFill>
        <p:spPr>
          <a:xfrm>
            <a:off x="7759768" y="3775986"/>
            <a:ext cx="2391789" cy="2106654"/>
          </a:xfrm>
          <a:prstGeom prst="roundRect">
            <a:avLst>
              <a:gd name="adj" fmla="val 6057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4901263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ABACCB8-E76D-5098-C882-7F6DD8539F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" r="506"/>
          <a:stretch/>
        </p:blipFill>
        <p:spPr>
          <a:xfrm>
            <a:off x="1970903" y="1950719"/>
            <a:ext cx="8250193" cy="4532096"/>
          </a:xfrm>
          <a:prstGeom prst="roundRect">
            <a:avLst>
              <a:gd name="adj" fmla="val 7251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9740300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Porteuse du Marvel de Advanced </a:t>
            </a:r>
            <a:r>
              <a:rPr lang="fr-CA" sz="2400" dirty="0" err="1"/>
              <a:t>Bionics</a:t>
            </a:r>
            <a:r>
              <a:rPr lang="fr-CA" sz="2400" dirty="0"/>
              <a:t> depuis juin 2022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Plusieurs moments « wow » depuis ce temps, notamment l’écoute de la musique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89EB12C-3C6D-D120-4E45-D34715B887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9" r="6429"/>
          <a:stretch/>
        </p:blipFill>
        <p:spPr>
          <a:xfrm>
            <a:off x="7762211" y="3265464"/>
            <a:ext cx="3017549" cy="2657815"/>
          </a:xfrm>
          <a:prstGeom prst="roundRect">
            <a:avLst>
              <a:gd name="adj" fmla="val 6077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C67E6358-3CDB-ADDE-6579-C8E346C83F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8" b="2580"/>
          <a:stretch/>
        </p:blipFill>
        <p:spPr>
          <a:xfrm>
            <a:off x="10102899" y="1950719"/>
            <a:ext cx="1755238" cy="1791767"/>
          </a:xfrm>
          <a:prstGeom prst="roundRect">
            <a:avLst>
              <a:gd name="adj" fmla="val 6223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3271313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Qui suis-je?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727456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Accessoires </a:t>
            </a:r>
            <a:r>
              <a:rPr lang="fr-CA" sz="2400" dirty="0" err="1"/>
              <a:t>Phonak</a:t>
            </a:r>
            <a:endParaRPr lang="fr-CA" sz="2400" dirty="0"/>
          </a:p>
          <a:p>
            <a:pPr lvl="1">
              <a:lnSpc>
                <a:spcPct val="150000"/>
              </a:lnSpc>
            </a:pPr>
            <a:r>
              <a:rPr lang="fr-CA" sz="2000" dirty="0"/>
              <a:t>Roger On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Tv </a:t>
            </a:r>
            <a:r>
              <a:rPr lang="fr-CA" sz="2000" dirty="0" err="1"/>
              <a:t>Connector</a:t>
            </a:r>
            <a:endParaRPr lang="fr-CA" sz="2000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3C49D72-7F2A-B221-1C91-BEDD75E43EE1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t="17760" r="15923" b="14462"/>
          <a:stretch/>
        </p:blipFill>
        <p:spPr>
          <a:xfrm>
            <a:off x="7913016" y="3530600"/>
            <a:ext cx="2387545" cy="2392680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BD8F531-F1E0-D737-CD6C-F3BED8C54398}"/>
              </a:ext>
            </a:extLst>
          </p:cNvPr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3" t="8177" r="4680" b="-1754"/>
          <a:stretch/>
        </p:blipFill>
        <p:spPr>
          <a:xfrm>
            <a:off x="9247313" y="1892299"/>
            <a:ext cx="2721167" cy="2392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4586970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31A62BB7-65B1-860C-3B2D-B16FA19EE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2087217"/>
            <a:ext cx="11688417" cy="2475258"/>
          </a:xfrm>
        </p:spPr>
        <p:txBody>
          <a:bodyPr anchor="ctr">
            <a:normAutofit/>
          </a:bodyPr>
          <a:lstStyle/>
          <a:p>
            <a:pPr algn="ctr"/>
            <a:r>
              <a:rPr lang="fr-CA" sz="4400" dirty="0"/>
              <a:t>Qui sommes-nous ?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5CE9E70-05B2-08EB-AE8B-66A5D505F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4897576"/>
            <a:ext cx="3061253" cy="1761641"/>
          </a:xfrm>
        </p:spPr>
        <p:txBody>
          <a:bodyPr anchor="ctr"/>
          <a:lstStyle/>
          <a:p>
            <a:pPr algn="ctr"/>
            <a:r>
              <a:rPr lang="fr-CA" i="1" dirty="0">
                <a:solidFill>
                  <a:schemeClr val="accent1"/>
                </a:solidFill>
              </a:rPr>
              <a:t>Tout savoir sur notre mission et nos services</a:t>
            </a:r>
          </a:p>
        </p:txBody>
      </p:sp>
    </p:spTree>
    <p:extLst>
      <p:ext uri="{BB962C8B-B14F-4D97-AF65-F5344CB8AC3E}">
        <p14:creationId xmlns:p14="http://schemas.microsoft.com/office/powerpoint/2010/main" val="3420119106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Notre mission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8168640" cy="3972561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fr-CA" sz="2400" dirty="0"/>
              <a:t>Audition Québec est un organisme à but non lucratif qui dessert la clientèle des personnes adultes malentendantes ou devenues sourdes et qui a pour mission de </a:t>
            </a:r>
            <a:br>
              <a:rPr lang="fr-CA" sz="2400" dirty="0"/>
            </a:br>
            <a:r>
              <a:rPr lang="fr-CA" sz="2400" b="1" i="1" dirty="0"/>
              <a:t>promouvoir les intérêts, favoriser l’autonomie et l’inclusion des personnes ayant des problèmes d’audition au Québec. 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56" r="5659"/>
          <a:stretch/>
        </p:blipFill>
        <p:spPr>
          <a:xfrm>
            <a:off x="8920480" y="2307436"/>
            <a:ext cx="2969321" cy="3250084"/>
          </a:xfrm>
          <a:prstGeom prst="roundRect">
            <a:avLst>
              <a:gd name="adj" fmla="val 4450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50351726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Notre rôle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8168640" cy="3972561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fr-CA" sz="2600" dirty="0"/>
              <a:t>Fournir des services d’information et de référence :</a:t>
            </a:r>
          </a:p>
          <a:p>
            <a:pPr lvl="1">
              <a:lnSpc>
                <a:spcPct val="150000"/>
              </a:lnSpc>
            </a:pPr>
            <a:r>
              <a:rPr lang="fr-CA" sz="2200" dirty="0"/>
              <a:t>Aux personnes adultes malentendantes ou devenues sourdes</a:t>
            </a:r>
          </a:p>
          <a:p>
            <a:pPr lvl="1">
              <a:lnSpc>
                <a:spcPct val="150000"/>
              </a:lnSpc>
            </a:pPr>
            <a:r>
              <a:rPr lang="fr-CA" sz="2200" dirty="0"/>
              <a:t>Aux membres de leur entourage incluant leur famille, ami(e)s, collègues de travail, et toutes les personnes avec qui elles sont en interaction </a:t>
            </a:r>
          </a:p>
          <a:p>
            <a:pPr>
              <a:lnSpc>
                <a:spcPct val="150000"/>
              </a:lnSpc>
            </a:pPr>
            <a:r>
              <a:rPr lang="fr-CA" sz="2600" dirty="0"/>
              <a:t>Sensibiliser et informer la population et les instances publiques à la situation des personnes malentendantes ou devenues sourdes au Québec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00122DB1-67EE-8D4F-C8CB-42ADAF7734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9840" y="2053436"/>
            <a:ext cx="2980240" cy="1758830"/>
          </a:xfrm>
          <a:prstGeom prst="roundRect">
            <a:avLst>
              <a:gd name="adj" fmla="val 7424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132F0883-3AE9-A010-5B7A-419D6FC114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9838" y="4075275"/>
            <a:ext cx="2980242" cy="1758831"/>
          </a:xfrm>
          <a:prstGeom prst="roundRect">
            <a:avLst>
              <a:gd name="adj" fmla="val 7424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5350079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Programmes, activités et services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3398520"/>
            <a:ext cx="4653280" cy="11582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000" b="1" dirty="0">
                <a:solidFill>
                  <a:schemeClr val="accent2"/>
                </a:solidFill>
              </a:rPr>
              <a:t>Entraide </a:t>
            </a:r>
            <a:r>
              <a:rPr lang="fr-CA" sz="2000" b="1" dirty="0" err="1">
                <a:solidFill>
                  <a:schemeClr val="accent2"/>
                </a:solidFill>
              </a:rPr>
              <a:t>AuditionQc</a:t>
            </a:r>
            <a:endParaRPr lang="fr-CA" sz="2000" b="1" dirty="0">
              <a:solidFill>
                <a:schemeClr val="accent2"/>
              </a:solidFill>
            </a:endParaRPr>
          </a:p>
        </p:txBody>
      </p:sp>
      <p:sp>
        <p:nvSpPr>
          <p:cNvPr id="6" name="Espace réservé du contenu 2">
            <a:extLst>
              <a:ext uri="{FF2B5EF4-FFF2-40B4-BE49-F238E27FC236}">
                <a16:creationId xmlns:a16="http://schemas.microsoft.com/office/drawing/2014/main" id="{112A0770-E2A8-13F4-3040-4DD5879AD4E3}"/>
              </a:ext>
            </a:extLst>
          </p:cNvPr>
          <p:cNvSpPr txBox="1">
            <a:spLocks/>
          </p:cNvSpPr>
          <p:nvPr/>
        </p:nvSpPr>
        <p:spPr>
          <a:xfrm>
            <a:off x="1188720" y="1960880"/>
            <a:ext cx="4653280" cy="1158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000" b="1" dirty="0">
                <a:solidFill>
                  <a:schemeClr val="accent5"/>
                </a:solidFill>
              </a:rPr>
              <a:t>Sourdine Express</a:t>
            </a:r>
          </a:p>
        </p:txBody>
      </p:sp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CCB447E4-3505-D686-2357-CD55BFF5ED6E}"/>
              </a:ext>
            </a:extLst>
          </p:cNvPr>
          <p:cNvSpPr txBox="1">
            <a:spLocks/>
          </p:cNvSpPr>
          <p:nvPr/>
        </p:nvSpPr>
        <p:spPr>
          <a:xfrm>
            <a:off x="1188720" y="4714240"/>
            <a:ext cx="4653280" cy="1330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400" b="1" dirty="0">
                <a:solidFill>
                  <a:schemeClr val="accent2"/>
                </a:solidFill>
              </a:rPr>
              <a:t>Tous contre la maltraitance financière chez les aînés malentendants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5B4F6C57-D568-6551-0D9F-C4A3D1B0BC60}"/>
              </a:ext>
            </a:extLst>
          </p:cNvPr>
          <p:cNvSpPr txBox="1">
            <a:spLocks/>
          </p:cNvSpPr>
          <p:nvPr/>
        </p:nvSpPr>
        <p:spPr>
          <a:xfrm>
            <a:off x="7284720" y="3398520"/>
            <a:ext cx="4653280" cy="1158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000" b="1" dirty="0">
                <a:solidFill>
                  <a:schemeClr val="accent4"/>
                </a:solidFill>
              </a:rPr>
              <a:t>Cafés-Rencontres</a:t>
            </a:r>
          </a:p>
        </p:txBody>
      </p:sp>
      <p:sp>
        <p:nvSpPr>
          <p:cNvPr id="9" name="Espace réservé du contenu 2">
            <a:extLst>
              <a:ext uri="{FF2B5EF4-FFF2-40B4-BE49-F238E27FC236}">
                <a16:creationId xmlns:a16="http://schemas.microsoft.com/office/drawing/2014/main" id="{32623A51-9140-4AF3-98B9-E9E9982F08B6}"/>
              </a:ext>
            </a:extLst>
          </p:cNvPr>
          <p:cNvSpPr txBox="1">
            <a:spLocks/>
          </p:cNvSpPr>
          <p:nvPr/>
        </p:nvSpPr>
        <p:spPr>
          <a:xfrm>
            <a:off x="7284720" y="1960880"/>
            <a:ext cx="4653280" cy="1158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000" b="1" dirty="0">
                <a:solidFill>
                  <a:schemeClr val="accent4"/>
                </a:solidFill>
              </a:rPr>
              <a:t>Conférences</a:t>
            </a:r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B2949070-66B3-B394-3471-B4A05AA2560D}"/>
              </a:ext>
            </a:extLst>
          </p:cNvPr>
          <p:cNvSpPr txBox="1">
            <a:spLocks/>
          </p:cNvSpPr>
          <p:nvPr/>
        </p:nvSpPr>
        <p:spPr>
          <a:xfrm>
            <a:off x="7284720" y="4714240"/>
            <a:ext cx="4653280" cy="1330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000" b="1" dirty="0">
                <a:solidFill>
                  <a:schemeClr val="accent4"/>
                </a:solidFill>
              </a:rPr>
              <a:t>Journée nationale de l’audition du Québec</a:t>
            </a:r>
          </a:p>
        </p:txBody>
      </p:sp>
    </p:spTree>
    <p:extLst>
      <p:ext uri="{BB962C8B-B14F-4D97-AF65-F5344CB8AC3E}">
        <p14:creationId xmlns:p14="http://schemas.microsoft.com/office/powerpoint/2010/main" val="339887123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Sourdine Express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99919"/>
            <a:ext cx="10759440" cy="414528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Webmagazine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Publié mensuellement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Du contenu vulgarisé pour tous sur la santé auditive pour être mieux informé ET se divertir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Des articles intéressants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Des entrevues et des reportages recherchés</a:t>
            </a:r>
          </a:p>
        </p:txBody>
      </p:sp>
    </p:spTree>
    <p:extLst>
      <p:ext uri="{BB962C8B-B14F-4D97-AF65-F5344CB8AC3E}">
        <p14:creationId xmlns:p14="http://schemas.microsoft.com/office/powerpoint/2010/main" val="911566133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Entraide </a:t>
            </a:r>
            <a:r>
              <a:rPr lang="fr-CA" sz="4000" dirty="0" err="1">
                <a:solidFill>
                  <a:schemeClr val="bg2"/>
                </a:solidFill>
              </a:rPr>
              <a:t>AuditionQc</a:t>
            </a:r>
            <a:endParaRPr lang="fr-CA" sz="4000" dirty="0">
              <a:solidFill>
                <a:schemeClr val="bg2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59281"/>
            <a:ext cx="10759440" cy="422655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Programme de mentorat pour les personnes de 50 ans et plus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Une personne bien adaptée à sa perte auditive accompagne, soutien et conseille une personne encore en apprentissage et en adaptation à sa perte auditive 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Offert dans tout le Québec grâce aux associations partenaires</a:t>
            </a:r>
          </a:p>
          <a:p>
            <a:pPr>
              <a:lnSpc>
                <a:spcPct val="150000"/>
              </a:lnSpc>
            </a:pPr>
            <a:r>
              <a:rPr lang="fr-CA" sz="2000" i="1" dirty="0"/>
              <a:t>« Les stratégies pour pallier mon problème d’audition, que j’ai identifiées avec mon mentor, me permettront de profiter plus longtemps de ma liberté. » </a:t>
            </a:r>
            <a:r>
              <a:rPr lang="fr-CA" sz="2000" dirty="0"/>
              <a:t>- France, mentorée</a:t>
            </a:r>
            <a:endParaRPr lang="fr-CA" sz="2400" dirty="0"/>
          </a:p>
        </p:txBody>
      </p:sp>
    </p:spTree>
    <p:extLst>
      <p:ext uri="{BB962C8B-B14F-4D97-AF65-F5344CB8AC3E}">
        <p14:creationId xmlns:p14="http://schemas.microsoft.com/office/powerpoint/2010/main" val="3475316448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Tous contre la fraude !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59281"/>
            <a:ext cx="10759440" cy="123951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Projet de sensibilisation contre la maltraitance financière chez les aînés malentendants</a:t>
            </a:r>
          </a:p>
        </p:txBody>
      </p:sp>
      <p:pic>
        <p:nvPicPr>
          <p:cNvPr id="4" name="Média en ligne 3" title="Contrer la maltraitance financière chez les aînés malentendants - version grand public - 60 secondes">
            <a:hlinkClick r:id="" action="ppaction://media"/>
            <a:extLst>
              <a:ext uri="{FF2B5EF4-FFF2-40B4-BE49-F238E27FC236}">
                <a16:creationId xmlns:a16="http://schemas.microsoft.com/office/drawing/2014/main" id="{94669C78-5823-0AAD-17A3-1E3003AF47E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096000" y="2687834"/>
            <a:ext cx="5806440" cy="3278074"/>
          </a:xfrm>
          <a:prstGeom prst="rect">
            <a:avLst/>
          </a:prstGeom>
        </p:spPr>
      </p:pic>
      <p:sp>
        <p:nvSpPr>
          <p:cNvPr id="5" name="Espace réservé du contenu 2">
            <a:extLst>
              <a:ext uri="{FF2B5EF4-FFF2-40B4-BE49-F238E27FC236}">
                <a16:creationId xmlns:a16="http://schemas.microsoft.com/office/drawing/2014/main" id="{DBB723E3-4117-E40D-1868-9DF5227BD714}"/>
              </a:ext>
            </a:extLst>
          </p:cNvPr>
          <p:cNvSpPr txBox="1">
            <a:spLocks/>
          </p:cNvSpPr>
          <p:nvPr/>
        </p:nvSpPr>
        <p:spPr>
          <a:xfrm>
            <a:off x="1229360" y="3098800"/>
            <a:ext cx="4704080" cy="28671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fr-CA" sz="2400" dirty="0"/>
              <a:t>Production de vidéos de sensibilisation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Plus à venir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CA" sz="2400" i="1" dirty="0"/>
              <a:t>  auditionquebec.org/fraude</a:t>
            </a:r>
          </a:p>
        </p:txBody>
      </p:sp>
    </p:spTree>
    <p:extLst>
      <p:ext uri="{BB962C8B-B14F-4D97-AF65-F5344CB8AC3E}">
        <p14:creationId xmlns:p14="http://schemas.microsoft.com/office/powerpoint/2010/main" val="60761625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Conférences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2493759"/>
            <a:ext cx="10759440" cy="297687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Programmation saisonnière avec des spécialistes de l’audition et des membres de la communauté qui partagent leur témoignage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Activités virtuelles et sous-titrées en direct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Accessible à tous gratuitement</a:t>
            </a:r>
          </a:p>
        </p:txBody>
      </p:sp>
    </p:spTree>
    <p:extLst>
      <p:ext uri="{BB962C8B-B14F-4D97-AF65-F5344CB8AC3E}">
        <p14:creationId xmlns:p14="http://schemas.microsoft.com/office/powerpoint/2010/main" val="596441450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Cafés-Rencontres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96605"/>
            <a:ext cx="10759440" cy="355599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Soirées de discussion ouvertes à tous gratuitement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Activités virtuelles et sous-titrées en direct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Une occasion de connecter avec la communauté et de poser vos questions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Des conseils et du soutien de personnes qui vous comprennent</a:t>
            </a:r>
          </a:p>
        </p:txBody>
      </p:sp>
    </p:spTree>
    <p:extLst>
      <p:ext uri="{BB962C8B-B14F-4D97-AF65-F5344CB8AC3E}">
        <p14:creationId xmlns:p14="http://schemas.microsoft.com/office/powerpoint/2010/main" val="2373927462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JNAQ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59281"/>
            <a:ext cx="10759440" cy="418591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Journée de sensibilisation du grand public à l’importance de prendre soin de sa santé auditive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Édition 2024 : L’impact du bruit récréatif sur la santé</a:t>
            </a:r>
          </a:p>
        </p:txBody>
      </p:sp>
    </p:spTree>
    <p:extLst>
      <p:ext uri="{BB962C8B-B14F-4D97-AF65-F5344CB8AC3E}">
        <p14:creationId xmlns:p14="http://schemas.microsoft.com/office/powerpoint/2010/main" val="273218682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Nos ressources : Un nouveau site web !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360" y="1859282"/>
            <a:ext cx="4765040" cy="418591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b="1" i="1" dirty="0"/>
              <a:t>Outils et conseils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Stratégies de communication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Foire aux questions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Répertoire des salles équipées d’un système d’aide à l’audition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Et bien plus !</a:t>
            </a:r>
          </a:p>
        </p:txBody>
      </p:sp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1783CAAF-DB7C-B687-1C8B-19423A8CAA8A}"/>
              </a:ext>
            </a:extLst>
          </p:cNvPr>
          <p:cNvSpPr txBox="1">
            <a:spLocks/>
          </p:cNvSpPr>
          <p:nvPr/>
        </p:nvSpPr>
        <p:spPr>
          <a:xfrm>
            <a:off x="7366000" y="1991360"/>
            <a:ext cx="4693920" cy="40538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CA" sz="2400" b="1" i="1" dirty="0"/>
              <a:t>Santé auditive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Par </a:t>
            </a:r>
            <a:r>
              <a:rPr lang="fr-CA" sz="2400"/>
              <a:t>où commencer</a:t>
            </a:r>
            <a:endParaRPr lang="fr-CA" sz="2400" dirty="0"/>
          </a:p>
          <a:p>
            <a:pPr>
              <a:lnSpc>
                <a:spcPct val="150000"/>
              </a:lnSpc>
            </a:pPr>
            <a:r>
              <a:rPr lang="fr-CA" sz="2400" dirty="0"/>
              <a:t>Qu’est-ce qu’une aide auditive?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Causes et maladies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Fonctionnement de l’oreille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Et bien plus !</a:t>
            </a:r>
          </a:p>
        </p:txBody>
      </p:sp>
    </p:spTree>
    <p:extLst>
      <p:ext uri="{BB962C8B-B14F-4D97-AF65-F5344CB8AC3E}">
        <p14:creationId xmlns:p14="http://schemas.microsoft.com/office/powerpoint/2010/main" val="1136600340"/>
      </p:ext>
    </p:extLst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31A62BB7-65B1-860C-3B2D-B16FA19EE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2087217"/>
            <a:ext cx="11688417" cy="2475258"/>
          </a:xfrm>
        </p:spPr>
        <p:txBody>
          <a:bodyPr anchor="ctr">
            <a:normAutofit/>
          </a:bodyPr>
          <a:lstStyle/>
          <a:p>
            <a:pPr algn="ctr"/>
            <a:r>
              <a:rPr lang="fr-CA" sz="4400" dirty="0"/>
              <a:t>Prévention de la perte auditive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5CE9E70-05B2-08EB-AE8B-66A5D505F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4897576"/>
            <a:ext cx="3061253" cy="1761641"/>
          </a:xfrm>
        </p:spPr>
        <p:txBody>
          <a:bodyPr anchor="ctr"/>
          <a:lstStyle/>
          <a:p>
            <a:pPr algn="ctr"/>
            <a:r>
              <a:rPr lang="fr-CA" i="1" dirty="0">
                <a:solidFill>
                  <a:schemeClr val="accent1"/>
                </a:solidFill>
              </a:rPr>
              <a:t>Pour préserver sa santé auditive</a:t>
            </a:r>
          </a:p>
        </p:txBody>
      </p:sp>
    </p:spTree>
    <p:extLst>
      <p:ext uri="{BB962C8B-B14F-4D97-AF65-F5344CB8AC3E}">
        <p14:creationId xmlns:p14="http://schemas.microsoft.com/office/powerpoint/2010/main" val="2409863819"/>
      </p:ext>
    </p:extLst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477521"/>
            <a:ext cx="11201400" cy="2712719"/>
          </a:xfrm>
        </p:spPr>
        <p:txBody>
          <a:bodyPr>
            <a:normAutofit/>
          </a:bodyPr>
          <a:lstStyle/>
          <a:p>
            <a:pPr algn="ctr"/>
            <a:r>
              <a:rPr lang="fr-CA" sz="3600" i="1" dirty="0">
                <a:solidFill>
                  <a:schemeClr val="bg2"/>
                </a:solidFill>
              </a:rPr>
              <a:t>Lorsque vous faites des activités bruyantes (passer la tondeuse, souffler les feuilles, promenade en moto…), pensez-vous à protéger vos oreilles ? </a:t>
            </a:r>
          </a:p>
        </p:txBody>
      </p:sp>
    </p:spTree>
    <p:extLst>
      <p:ext uri="{BB962C8B-B14F-4D97-AF65-F5344CB8AC3E}">
        <p14:creationId xmlns:p14="http://schemas.microsoft.com/office/powerpoint/2010/main" val="2698936214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477521"/>
            <a:ext cx="11201400" cy="2712719"/>
          </a:xfrm>
        </p:spPr>
        <p:txBody>
          <a:bodyPr>
            <a:normAutofit/>
          </a:bodyPr>
          <a:lstStyle/>
          <a:p>
            <a:pPr algn="ctr"/>
            <a:r>
              <a:rPr lang="fr-CA" sz="3600" i="1" dirty="0">
                <a:solidFill>
                  <a:schemeClr val="bg2"/>
                </a:solidFill>
              </a:rPr>
              <a:t>Seulement 48% des Québécois y pensent !</a:t>
            </a:r>
            <a:br>
              <a:rPr lang="fr-CA" sz="3600" i="1" dirty="0">
                <a:solidFill>
                  <a:schemeClr val="bg2"/>
                </a:solidFill>
              </a:rPr>
            </a:br>
            <a:br>
              <a:rPr lang="fr-CA" sz="3600" i="1" dirty="0">
                <a:solidFill>
                  <a:schemeClr val="bg2"/>
                </a:solidFill>
              </a:rPr>
            </a:br>
            <a:r>
              <a:rPr lang="fr-CA" sz="1200" i="1" dirty="0">
                <a:solidFill>
                  <a:schemeClr val="bg2"/>
                </a:solidFill>
              </a:rPr>
              <a:t>*Sondage réalisé en 2021 par BIP Recherche dans le cadre de la Journée nationale de l’audition du Québec</a:t>
            </a:r>
            <a:endParaRPr lang="fr-CA" sz="2800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224138"/>
      </p:ext>
    </p:extLst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Prévenir la perte auditive au quotidien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03794"/>
            <a:ext cx="8168640" cy="4257368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Ne pas élever le volume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Conserver un volume sonore </a:t>
            </a:r>
            <a:r>
              <a:rPr lang="fr-CA" sz="2000" u="sng" dirty="0"/>
              <a:t>inférieur</a:t>
            </a:r>
            <a:r>
              <a:rPr lang="fr-CA" sz="2000" dirty="0"/>
              <a:t> à 60% du maximum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Utiliser, si possible, un casque d’écoute bien ajusté avec annulation de bruit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Limiter la durée d’exposition au bruit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Prendre des pauses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Limiter la durée quotidienne d’exposition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60" t="-139" r="7264" b="139"/>
          <a:stretch/>
        </p:blipFill>
        <p:spPr>
          <a:xfrm>
            <a:off x="8920480" y="2307436"/>
            <a:ext cx="2969321" cy="3250084"/>
          </a:xfrm>
          <a:prstGeom prst="roundRect">
            <a:avLst>
              <a:gd name="adj" fmla="val 4450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3746662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Prévenir la perte auditive au quotidien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761794"/>
            <a:ext cx="8168640" cy="434136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Se protéger les oreilles en cas d’exposition à un fort volume sonore (concert, festival, tonte de pelouse, etc.)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Porter des bouchons ou des coquilles anti-bruit dans les endroits bruyants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Éviter d’être à proximité des haut-parleurs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Application mobile pour la mesure des décibels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Application mobile de sonomètre</a:t>
            </a:r>
          </a:p>
          <a:p>
            <a:pPr lvl="1">
              <a:lnSpc>
                <a:spcPct val="150000"/>
              </a:lnSpc>
            </a:pPr>
            <a:r>
              <a:rPr lang="fr-CA" sz="2000" dirty="0"/>
              <a:t>Choix d’appareils sans risques</a:t>
            </a:r>
            <a:endParaRPr lang="fr-CA" sz="240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4" b="13544"/>
          <a:stretch/>
        </p:blipFill>
        <p:spPr>
          <a:xfrm>
            <a:off x="8920480" y="2307436"/>
            <a:ext cx="2969321" cy="3250084"/>
          </a:xfrm>
          <a:prstGeom prst="roundRect">
            <a:avLst>
              <a:gd name="adj" fmla="val 4450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8582804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7BB408-453E-0E46-4E55-6B2246B9EA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26DC31F5-462A-037D-16E7-EB646A208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2087217"/>
            <a:ext cx="11688417" cy="2475258"/>
          </a:xfrm>
        </p:spPr>
        <p:txBody>
          <a:bodyPr anchor="ctr">
            <a:normAutofit/>
          </a:bodyPr>
          <a:lstStyle/>
          <a:p>
            <a:pPr algn="ctr"/>
            <a:r>
              <a:rPr lang="fr-CA" sz="4400" dirty="0"/>
              <a:t>Les problèmes d’audition non traités </a:t>
            </a:r>
            <a:br>
              <a:rPr lang="fr-CA" sz="4400" dirty="0"/>
            </a:br>
            <a:r>
              <a:rPr lang="fr-CA" sz="4400" dirty="0"/>
              <a:t>et les risques de démence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A2E96459-CF94-4046-C52C-37A139DA0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4897576"/>
            <a:ext cx="3061253" cy="1761641"/>
          </a:xfrm>
        </p:spPr>
        <p:txBody>
          <a:bodyPr anchor="ctr"/>
          <a:lstStyle/>
          <a:p>
            <a:pPr algn="ctr"/>
            <a:r>
              <a:rPr lang="fr-CA" i="1" dirty="0">
                <a:solidFill>
                  <a:schemeClr val="accent1"/>
                </a:solidFill>
              </a:rPr>
              <a:t>Pour préserver sa santé auditive</a:t>
            </a:r>
          </a:p>
        </p:txBody>
      </p:sp>
    </p:spTree>
    <p:extLst>
      <p:ext uri="{BB962C8B-B14F-4D97-AF65-F5344CB8AC3E}">
        <p14:creationId xmlns:p14="http://schemas.microsoft.com/office/powerpoint/2010/main" val="3553540216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1D380C-1191-CAAE-A5F8-D5D5CDBA18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54E34B-754C-D29B-9A83-DF5FB11E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Perte auditive et risques de démence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BD8CFF8-23E0-9C59-2BE4-2BAF10234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761794"/>
            <a:ext cx="8168640" cy="434136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La perte auditive est le plus grand facteur de risque de démence potentiellement modifiable dans les pays à revenu élevé et à revenu faible à moyen. (Lancet, 2020)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A63FA72F-12E9-6889-D158-0C3D3F67B7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6" t="7536" r="17933" b="9710"/>
          <a:stretch/>
        </p:blipFill>
        <p:spPr>
          <a:xfrm>
            <a:off x="8759326" y="2564296"/>
            <a:ext cx="3209154" cy="239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718878"/>
      </p:ext>
    </p:extLst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177A59-56CC-097A-3DE9-01D4EDF5E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D68A760-E215-388A-5182-B05F3E220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Perte auditive et risques de démence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95D59A1-1D20-5EB0-83D6-A0EDFD4B3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761794"/>
            <a:ext cx="8168640" cy="434136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b="1" dirty="0"/>
              <a:t>Trois mécanismes potentiels 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fr-CA" sz="2400" dirty="0"/>
              <a:t>La chute de la stimulation auditive engendrerait une baisse de la stimulation du cerveau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fr-CA" sz="2400" dirty="0"/>
              <a:t>Le fait de devoir « travailler plus fort » pour bien comprendre les paroles pourrait avoir comme effet de « surcharger » le cerveau… aux dépens de la mémoire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fr-CA" sz="2400" dirty="0"/>
              <a:t>L’isolement social engendré par la perte auditive a des effets délétères.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fr-CA" sz="2400" dirty="0"/>
              <a:t>Québec Science, juin 2024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3CAE3D97-4E21-590B-1928-37D140AD56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6" t="7536" r="17933" b="9710"/>
          <a:stretch/>
        </p:blipFill>
        <p:spPr>
          <a:xfrm>
            <a:off x="8759326" y="2564296"/>
            <a:ext cx="3209154" cy="239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635998"/>
      </p:ext>
    </p:extLst>
  </p:cSld>
  <p:clrMapOvr>
    <a:masterClrMapping/>
  </p:clrMapOvr>
  <p:transition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31A62BB7-65B1-860C-3B2D-B16FA19EE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2087217"/>
            <a:ext cx="11688417" cy="2475258"/>
          </a:xfrm>
        </p:spPr>
        <p:txBody>
          <a:bodyPr anchor="ctr">
            <a:normAutofit/>
          </a:bodyPr>
          <a:lstStyle/>
          <a:p>
            <a:pPr algn="ctr"/>
            <a:r>
              <a:rPr lang="fr-CA" sz="4400" dirty="0"/>
              <a:t>Signes d’une perte auditive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5CE9E70-05B2-08EB-AE8B-66A5D505F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4897576"/>
            <a:ext cx="3061253" cy="1761641"/>
          </a:xfrm>
        </p:spPr>
        <p:txBody>
          <a:bodyPr anchor="ctr"/>
          <a:lstStyle/>
          <a:p>
            <a:pPr algn="ctr"/>
            <a:r>
              <a:rPr lang="fr-CA" i="1" dirty="0">
                <a:solidFill>
                  <a:schemeClr val="accent1"/>
                </a:solidFill>
              </a:rPr>
              <a:t>Bien la détecter</a:t>
            </a:r>
          </a:p>
        </p:txBody>
      </p:sp>
    </p:spTree>
    <p:extLst>
      <p:ext uri="{BB962C8B-B14F-4D97-AF65-F5344CB8AC3E}">
        <p14:creationId xmlns:p14="http://schemas.microsoft.com/office/powerpoint/2010/main" val="729808978"/>
      </p:ext>
    </p:extLst>
  </p:cSld>
  <p:clrMapOvr>
    <a:masterClrMapping/>
  </p:clrMapOvr>
  <p:transition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Quelques signes d’une perte auditive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816864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Vous faites souvent répéter les gens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Vous augmentez le son de la télévision/radio et vos proches vous le font remarquer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Vous comprenez mal ce qu’on vous dit lorsqu’on est dos à vous</a:t>
            </a:r>
            <a:endParaRPr lang="fr-CA" sz="200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8" t="-139" r="23093" b="139"/>
          <a:stretch/>
        </p:blipFill>
        <p:spPr>
          <a:xfrm>
            <a:off x="8920480" y="2307436"/>
            <a:ext cx="2969321" cy="3250084"/>
          </a:xfrm>
          <a:prstGeom prst="roundRect">
            <a:avLst>
              <a:gd name="adj" fmla="val 4450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1004473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94641"/>
            <a:ext cx="11201400" cy="1066799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Quelques signes d’une perte auditive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950719"/>
            <a:ext cx="8168640" cy="397256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fr-CA" sz="2400" dirty="0"/>
              <a:t>Vous vous isolez lors d’activités de groupe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Vous n’entendez plus certains sons (téléphone, sonnette, etc.)</a:t>
            </a:r>
          </a:p>
          <a:p>
            <a:pPr>
              <a:lnSpc>
                <a:spcPct val="150000"/>
              </a:lnSpc>
            </a:pPr>
            <a:r>
              <a:rPr lang="fr-CA" sz="2400" dirty="0"/>
              <a:t>Vos proches vous font remarquer que vous parlez fort</a:t>
            </a:r>
          </a:p>
          <a:p>
            <a:pPr>
              <a:lnSpc>
                <a:spcPct val="150000"/>
              </a:lnSpc>
            </a:pPr>
            <a:endParaRPr lang="fr-CA" sz="200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39" r="15739"/>
          <a:stretch/>
        </p:blipFill>
        <p:spPr>
          <a:xfrm>
            <a:off x="8920480" y="2307436"/>
            <a:ext cx="2969321" cy="3250084"/>
          </a:xfrm>
          <a:prstGeom prst="roundRect">
            <a:avLst>
              <a:gd name="adj" fmla="val 4450"/>
            </a:avLst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51035573"/>
      </p:ext>
    </p:extLst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31A62BB7-65B1-860C-3B2D-B16FA19EE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2087217"/>
            <a:ext cx="11688417" cy="2475258"/>
          </a:xfrm>
        </p:spPr>
        <p:txBody>
          <a:bodyPr anchor="ctr">
            <a:normAutofit/>
          </a:bodyPr>
          <a:lstStyle/>
          <a:p>
            <a:pPr algn="ctr"/>
            <a:r>
              <a:rPr lang="fr-CA" sz="4400" dirty="0"/>
              <a:t>Nos conseils pour vous et vos proches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F5CE9E70-05B2-08EB-AE8B-66A5D505F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4897576"/>
            <a:ext cx="3061253" cy="1761641"/>
          </a:xfrm>
        </p:spPr>
        <p:txBody>
          <a:bodyPr anchor="ctr"/>
          <a:lstStyle/>
          <a:p>
            <a:pPr algn="ctr"/>
            <a:r>
              <a:rPr lang="fr-CA" i="1" dirty="0">
                <a:solidFill>
                  <a:schemeClr val="accent1"/>
                </a:solidFill>
              </a:rPr>
              <a:t>Pour une meilleure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954757350"/>
      </p:ext>
    </p:extLst>
  </p:cSld>
  <p:clrMapOvr>
    <a:masterClrMapping/>
  </p:clrMapOvr>
  <p:transition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1" y="159462"/>
            <a:ext cx="4846320" cy="1337156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Mieux se comprendre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89761"/>
            <a:ext cx="4574601" cy="403352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dirty="0"/>
              <a:t>Facilitez vos échanges en adoptant de bonnes stratégies de communication !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" t="-139" r="9340" b="139"/>
          <a:stretch/>
        </p:blipFill>
        <p:spPr>
          <a:xfrm>
            <a:off x="1031239" y="3709949"/>
            <a:ext cx="2951481" cy="2175488"/>
          </a:xfrm>
          <a:prstGeom prst="roundRect">
            <a:avLst>
              <a:gd name="adj" fmla="val 4450"/>
            </a:avLst>
          </a:prstGeom>
          <a:ln>
            <a:noFill/>
          </a:ln>
          <a:effectLst/>
        </p:spPr>
      </p:pic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4C5D962E-BB8C-09CB-0B30-D3D7E3F504AD}"/>
              </a:ext>
            </a:extLst>
          </p:cNvPr>
          <p:cNvSpPr txBox="1">
            <a:spLocks/>
          </p:cNvSpPr>
          <p:nvPr/>
        </p:nvSpPr>
        <p:spPr>
          <a:xfrm>
            <a:off x="5161280" y="159462"/>
            <a:ext cx="6807199" cy="6546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Anticiper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les situations difficiles et trouver des solutions ou des réponses précises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Informer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la/les </a:t>
            </a:r>
            <a:r>
              <a:rPr kumimoji="0" lang="fr-CA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personne.s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que j’ai une perte auditive et des stratégies pour m’aider à mieux comprendre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J’élimine ou je réduis le bruit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pour faciliter la compréhension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J’utilise mes aides auditives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et je les comprends bien</a:t>
            </a:r>
          </a:p>
        </p:txBody>
      </p:sp>
    </p:spTree>
    <p:extLst>
      <p:ext uri="{BB962C8B-B14F-4D97-AF65-F5344CB8AC3E}">
        <p14:creationId xmlns:p14="http://schemas.microsoft.com/office/powerpoint/2010/main" val="3995380340"/>
      </p:ext>
    </p:extLst>
  </p:cSld>
  <p:clrMapOvr>
    <a:masterClrMapping/>
  </p:clrMapOvr>
  <p:transition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1" y="159462"/>
            <a:ext cx="4846320" cy="1337156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Mieux se comprendre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89761"/>
            <a:ext cx="4574601" cy="403352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dirty="0"/>
              <a:t>Facilitez vos échanges en adoptant de bonnes stratégies de communication !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2" r="4752"/>
          <a:stretch/>
        </p:blipFill>
        <p:spPr>
          <a:xfrm>
            <a:off x="1031239" y="3709949"/>
            <a:ext cx="2951481" cy="2175488"/>
          </a:xfrm>
          <a:prstGeom prst="roundRect">
            <a:avLst>
              <a:gd name="adj" fmla="val 4450"/>
            </a:avLst>
          </a:prstGeom>
          <a:ln>
            <a:noFill/>
          </a:ln>
          <a:effectLst/>
        </p:spPr>
      </p:pic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4C5D962E-BB8C-09CB-0B30-D3D7E3F504AD}"/>
              </a:ext>
            </a:extLst>
          </p:cNvPr>
          <p:cNvSpPr txBox="1">
            <a:spLocks/>
          </p:cNvSpPr>
          <p:nvPr/>
        </p:nvSpPr>
        <p:spPr>
          <a:xfrm>
            <a:off x="5161280" y="159462"/>
            <a:ext cx="6807199" cy="6546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choisis </a:t>
            </a: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 place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pour bien suivre la conversation et comprendre les personnes qui me parle</a:t>
            </a:r>
            <a:endParaRPr kumimoji="0" lang="fr-CA" sz="2400" b="1" i="0" u="none" strike="noStrike" kern="1200" cap="none" spc="0" normalizeH="0" baseline="0" noProof="0" dirty="0">
              <a:ln>
                <a:noFill/>
              </a:ln>
              <a:solidFill>
                <a:srgbClr val="0D1C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fais attention à l’éclairage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pour bien voir le visage de la personne qui me parle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J’observe 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la personne qui me parle (gestes, expressions, mouvement des lèvres, etc.)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donne un </a:t>
            </a:r>
            <a:r>
              <a:rPr kumimoji="0" lang="fr-CA" sz="2400" b="1" i="1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feedback</a:t>
            </a: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à la personne en disant ce que j’ai compris et ce que je n’ai pas compris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demande de répéter 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ce qui a été dit au besoin</a:t>
            </a:r>
          </a:p>
        </p:txBody>
      </p:sp>
    </p:spTree>
    <p:extLst>
      <p:ext uri="{BB962C8B-B14F-4D97-AF65-F5344CB8AC3E}">
        <p14:creationId xmlns:p14="http://schemas.microsoft.com/office/powerpoint/2010/main" val="3902786125"/>
      </p:ext>
    </p:extLst>
  </p:cSld>
  <p:clrMapOvr>
    <a:masterClrMapping/>
  </p:clrMapOvr>
  <p:transition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1" y="159462"/>
            <a:ext cx="4846320" cy="1337156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Mieux se comprendre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89761"/>
            <a:ext cx="4574601" cy="403352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dirty="0"/>
              <a:t>Facilitez vos échanges en adoptant de bonnes stratégies de communication !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2" r="4752"/>
          <a:stretch/>
        </p:blipFill>
        <p:spPr>
          <a:xfrm>
            <a:off x="1031239" y="3709949"/>
            <a:ext cx="2951481" cy="2175488"/>
          </a:xfrm>
          <a:prstGeom prst="roundRect">
            <a:avLst>
              <a:gd name="adj" fmla="val 4450"/>
            </a:avLst>
          </a:prstGeom>
          <a:ln>
            <a:noFill/>
          </a:ln>
          <a:effectLst/>
        </p:spPr>
      </p:pic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4C5D962E-BB8C-09CB-0B30-D3D7E3F504AD}"/>
              </a:ext>
            </a:extLst>
          </p:cNvPr>
          <p:cNvSpPr txBox="1">
            <a:spLocks/>
          </p:cNvSpPr>
          <p:nvPr/>
        </p:nvSpPr>
        <p:spPr>
          <a:xfrm>
            <a:off x="5161280" y="159462"/>
            <a:ext cx="6807199" cy="6546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demande de reformuler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ce qui a été dit avec d’autres mots pour mieux comprendre</a:t>
            </a:r>
            <a:endParaRPr kumimoji="0" lang="fr-CA" sz="2400" b="1" i="0" u="none" strike="noStrike" kern="1200" cap="none" spc="0" normalizeH="0" baseline="0" noProof="0" dirty="0">
              <a:ln>
                <a:noFill/>
              </a:ln>
              <a:solidFill>
                <a:srgbClr val="0D1C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pose des questions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pour que la personne précise ce qu’elle dit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demande d’épeler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les mots les plus importants (R comme Roger, P comme Papa, etc.)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demande d’écrire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l’information ou les mots les plus importants</a:t>
            </a:r>
            <a:endParaRPr kumimoji="0" lang="fr-CA" sz="2400" b="1" i="0" u="none" strike="noStrike" kern="1200" cap="none" spc="0" normalizeH="0" baseline="0" noProof="0" dirty="0">
              <a:ln>
                <a:noFill/>
              </a:ln>
              <a:solidFill>
                <a:srgbClr val="0D1C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774975"/>
      </p:ext>
    </p:extLst>
  </p:cSld>
  <p:clrMapOvr>
    <a:masterClrMapping/>
  </p:clrMapOvr>
  <p:transition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1" y="159462"/>
            <a:ext cx="4846320" cy="1337156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Mieux se comprendre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89761"/>
            <a:ext cx="4574601" cy="403352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dirty="0"/>
              <a:t>Vos proches aussi peuvent adopter des stratégies de communication !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3" r="16083"/>
          <a:stretch/>
        </p:blipFill>
        <p:spPr>
          <a:xfrm>
            <a:off x="1031239" y="3709949"/>
            <a:ext cx="2951481" cy="2175488"/>
          </a:xfrm>
          <a:prstGeom prst="roundRect">
            <a:avLst>
              <a:gd name="adj" fmla="val 4450"/>
            </a:avLst>
          </a:prstGeom>
          <a:ln>
            <a:noFill/>
          </a:ln>
          <a:effectLst/>
        </p:spPr>
      </p:pic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4C5D962E-BB8C-09CB-0B30-D3D7E3F504AD}"/>
              </a:ext>
            </a:extLst>
          </p:cNvPr>
          <p:cNvSpPr txBox="1">
            <a:spLocks/>
          </p:cNvSpPr>
          <p:nvPr/>
        </p:nvSpPr>
        <p:spPr>
          <a:xfrm>
            <a:off x="5161280" y="159462"/>
            <a:ext cx="6807199" cy="6546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J’attire l’attention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de la personne avant de lui parler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me rapproche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de la personne pour qu’elle me comprenne mieux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suis bien visible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(visage, lèvres) pour faciliter la lecture labiale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J’ai une voix claire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un bon déb</a:t>
            </a:r>
            <a:r>
              <a:rPr kumimoji="0" lang="fr-CA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it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naturel et un bon volume</a:t>
            </a:r>
          </a:p>
        </p:txBody>
      </p:sp>
    </p:spTree>
    <p:extLst>
      <p:ext uri="{BB962C8B-B14F-4D97-AF65-F5344CB8AC3E}">
        <p14:creationId xmlns:p14="http://schemas.microsoft.com/office/powerpoint/2010/main" val="78818240"/>
      </p:ext>
    </p:extLst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1" y="159462"/>
            <a:ext cx="4846320" cy="1337156"/>
          </a:xfrm>
        </p:spPr>
        <p:txBody>
          <a:bodyPr>
            <a:normAutofit/>
          </a:bodyPr>
          <a:lstStyle/>
          <a:p>
            <a:r>
              <a:rPr lang="fr-CA" sz="4000" dirty="0">
                <a:solidFill>
                  <a:schemeClr val="bg2"/>
                </a:solidFill>
              </a:rPr>
              <a:t>Mieux se comprendre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889761"/>
            <a:ext cx="4574601" cy="403352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CA" sz="2400" dirty="0"/>
              <a:t>Vos proches aussi peuvent adopter des stratégies de communication !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9B270065-4CBD-A336-880C-B22D7C2DD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7" r="4777"/>
          <a:stretch/>
        </p:blipFill>
        <p:spPr>
          <a:xfrm>
            <a:off x="1031239" y="3709949"/>
            <a:ext cx="2951481" cy="2175488"/>
          </a:xfrm>
          <a:prstGeom prst="roundRect">
            <a:avLst>
              <a:gd name="adj" fmla="val 4450"/>
            </a:avLst>
          </a:prstGeom>
          <a:ln>
            <a:noFill/>
          </a:ln>
          <a:effectLst/>
        </p:spPr>
      </p:pic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4C5D962E-BB8C-09CB-0B30-D3D7E3F504AD}"/>
              </a:ext>
            </a:extLst>
          </p:cNvPr>
          <p:cNvSpPr txBox="1">
            <a:spLocks/>
          </p:cNvSpPr>
          <p:nvPr/>
        </p:nvSpPr>
        <p:spPr>
          <a:xfrm>
            <a:off x="5161280" y="159462"/>
            <a:ext cx="6807199" cy="6546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respecte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la personne malentendante et ne parle pas à sa place</a:t>
            </a:r>
            <a:endParaRPr kumimoji="0" lang="fr-CA" sz="2400" b="1" i="0" u="none" strike="noStrike" kern="1200" cap="none" spc="0" normalizeH="0" baseline="0" noProof="0" dirty="0">
              <a:ln>
                <a:noFill/>
              </a:ln>
              <a:solidFill>
                <a:srgbClr val="0D1C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J’ai une bonne attitude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; je suis patient et positif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Je questionne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la personne pour m’assurer qu’elle a bien compris l’information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CA" sz="2400" b="1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J’avise du changement de sujet</a:t>
            </a:r>
            <a:r>
              <a:rPr kumimoji="0" lang="fr-CA" sz="2400" b="0" i="0" u="none" strike="noStrike" kern="1200" cap="none" spc="0" normalizeH="0" baseline="0" noProof="0" dirty="0">
                <a:ln>
                  <a:noFill/>
                </a:ln>
                <a:solidFill>
                  <a:srgbClr val="0D1C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afin de mettre en contexte la conversation</a:t>
            </a:r>
          </a:p>
        </p:txBody>
      </p:sp>
    </p:spTree>
    <p:extLst>
      <p:ext uri="{BB962C8B-B14F-4D97-AF65-F5344CB8AC3E}">
        <p14:creationId xmlns:p14="http://schemas.microsoft.com/office/powerpoint/2010/main" val="2520370872"/>
      </p:ext>
    </p:extLst>
  </p:cSld>
  <p:clrMapOvr>
    <a:masterClrMapping/>
  </p:clrMapOvr>
  <p:transition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997574-782A-FF02-0786-4242173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21" y="75084"/>
            <a:ext cx="4846320" cy="1337156"/>
          </a:xfrm>
        </p:spPr>
        <p:txBody>
          <a:bodyPr>
            <a:normAutofit/>
          </a:bodyPr>
          <a:lstStyle/>
          <a:p>
            <a:r>
              <a:rPr lang="fr-CA" sz="8800" dirty="0">
                <a:solidFill>
                  <a:schemeClr val="bg2"/>
                </a:solidFill>
              </a:rPr>
              <a:t>Merci !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D922259-6E52-1941-092E-1DD87D267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299" y="3576320"/>
            <a:ext cx="10213401" cy="210312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fr-CA" sz="2400" b="1" i="1" dirty="0">
                <a:solidFill>
                  <a:schemeClr val="bg2"/>
                </a:solidFill>
              </a:rPr>
              <a:t>Période de question</a:t>
            </a:r>
            <a:endParaRPr lang="fr-CA" sz="2400" i="1" dirty="0">
              <a:solidFill>
                <a:schemeClr val="bg2"/>
              </a:solidFill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fr-CA" sz="2400" dirty="0">
                <a:solidFill>
                  <a:schemeClr val="bg2"/>
                </a:solidFill>
                <a:hlinkClick r:id="rId3"/>
              </a:rPr>
              <a:t>info@auditionquebec.org</a:t>
            </a:r>
            <a:endParaRPr lang="fr-CA" sz="2400" dirty="0">
              <a:solidFill>
                <a:schemeClr val="bg2"/>
              </a:solidFill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fr-CA" sz="2400" dirty="0">
                <a:solidFill>
                  <a:schemeClr val="bg2"/>
                </a:solidFill>
                <a:hlinkClick r:id="rId4"/>
              </a:rPr>
              <a:t>auditionquebec.org</a:t>
            </a:r>
            <a:endParaRPr lang="fr-CA" sz="2400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E6D6447E-9474-E317-EB8A-D25C9491C8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959" y="2072640"/>
            <a:ext cx="9022080" cy="150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589809"/>
      </p:ext>
    </p:ext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3"/>
</p:tagLst>
</file>

<file path=ppt/theme/theme1.xml><?xml version="1.0" encoding="utf-8"?>
<a:theme xmlns:a="http://schemas.openxmlformats.org/drawingml/2006/main" name="Thème Office">
  <a:themeElements>
    <a:clrScheme name="AQ_2.0">
      <a:dk1>
        <a:srgbClr val="0D1C41"/>
      </a:dk1>
      <a:lt1>
        <a:sysClr val="window" lastClr="FFFFFF"/>
      </a:lt1>
      <a:dk2>
        <a:srgbClr val="0D1C41"/>
      </a:dk2>
      <a:lt2>
        <a:srgbClr val="E2DFDA"/>
      </a:lt2>
      <a:accent1>
        <a:srgbClr val="35539D"/>
      </a:accent1>
      <a:accent2>
        <a:srgbClr val="FCB62C"/>
      </a:accent2>
      <a:accent3>
        <a:srgbClr val="F36227"/>
      </a:accent3>
      <a:accent4>
        <a:srgbClr val="00B7B7"/>
      </a:accent4>
      <a:accent5>
        <a:srgbClr val="534093"/>
      </a:accent5>
      <a:accent6>
        <a:srgbClr val="212F50"/>
      </a:accent6>
      <a:hlink>
        <a:srgbClr val="00B7B7"/>
      </a:hlink>
      <a:folHlink>
        <a:srgbClr val="0D1C41"/>
      </a:folHlink>
    </a:clrScheme>
    <a:fontScheme name="Audition Québec 2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B84667AC48C04486834B284D2DFC14" ma:contentTypeVersion="15" ma:contentTypeDescription="Crée un document." ma:contentTypeScope="" ma:versionID="9faed0311b8587170fd73e9c45378811">
  <xsd:schema xmlns:xsd="http://www.w3.org/2001/XMLSchema" xmlns:xs="http://www.w3.org/2001/XMLSchema" xmlns:p="http://schemas.microsoft.com/office/2006/metadata/properties" xmlns:ns2="016a3a7e-668d-4d38-93d5-0959be4a9b0a" xmlns:ns3="54d01fd4-9416-407f-a393-dd7baf16e475" targetNamespace="http://schemas.microsoft.com/office/2006/metadata/properties" ma:root="true" ma:fieldsID="65a926475cf8b63b9f8dea2fa2898cf8" ns2:_="" ns3:_="">
    <xsd:import namespace="016a3a7e-668d-4d38-93d5-0959be4a9b0a"/>
    <xsd:import namespace="54d01fd4-9416-407f-a393-dd7baf16e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6a3a7e-668d-4d38-93d5-0959be4a9b0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Balises d’images" ma:readOnly="false" ma:fieldId="{5cf76f15-5ced-4ddc-b409-7134ff3c332f}" ma:taxonomyMulti="true" ma:sspId="befc2dd3-b1c6-4e3a-bee9-7fd1957b788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d01fd4-9416-407f-a393-dd7baf16e475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e5c91d84-01cc-47be-9ee5-49caa749fb04}" ma:internalName="TaxCatchAll" ma:showField="CatchAllData" ma:web="54d01fd4-9416-407f-a393-dd7baf16e47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FA26F-7D15-43FD-9740-077E0EDA502A}"/>
</file>

<file path=customXml/itemProps2.xml><?xml version="1.0" encoding="utf-8"?>
<ds:datastoreItem xmlns:ds="http://schemas.openxmlformats.org/officeDocument/2006/customXml" ds:itemID="{4A66D6B5-7223-4754-A287-B9402013E1FD}"/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1364</Words>
  <Application>Microsoft Office PowerPoint</Application>
  <PresentationFormat>Grand écran</PresentationFormat>
  <Paragraphs>164</Paragraphs>
  <Slides>39</Slides>
  <Notes>0</Notes>
  <HiddenSlides>0</HiddenSlides>
  <MMClips>1</MMClips>
  <ScaleCrop>false</ScaleCrop>
  <HeadingPairs>
    <vt:vector size="6" baseType="variant">
      <vt:variant>
        <vt:lpstr>Polices utilisées</vt:lpstr>
      </vt:variant>
      <vt:variant>
        <vt:i4>2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39</vt:i4>
      </vt:variant>
    </vt:vector>
  </HeadingPairs>
  <TitlesOfParts>
    <vt:vector size="42" baseType="lpstr">
      <vt:lpstr>Arial</vt:lpstr>
      <vt:lpstr>Arial Black</vt:lpstr>
      <vt:lpstr>Thème Office</vt:lpstr>
      <vt:lpstr>Santé auditive et stratégies de communication</vt:lpstr>
      <vt:lpstr>Qui suis-je?</vt:lpstr>
      <vt:lpstr>Qui suis-je?</vt:lpstr>
      <vt:lpstr>Qui suis-je?</vt:lpstr>
      <vt:lpstr>Qui suis-je?</vt:lpstr>
      <vt:lpstr>Qui suis-je?</vt:lpstr>
      <vt:lpstr>Qui suis-je?</vt:lpstr>
      <vt:lpstr>Qui suis-je?</vt:lpstr>
      <vt:lpstr>Qui suis-je?</vt:lpstr>
      <vt:lpstr>Qui suis-je?</vt:lpstr>
      <vt:lpstr>Qui sommes-nous ?</vt:lpstr>
      <vt:lpstr>Notre mission</vt:lpstr>
      <vt:lpstr>Notre rôle</vt:lpstr>
      <vt:lpstr>Programmes, activités et services</vt:lpstr>
      <vt:lpstr>Sourdine Express</vt:lpstr>
      <vt:lpstr>Entraide AuditionQc</vt:lpstr>
      <vt:lpstr>Tous contre la fraude !</vt:lpstr>
      <vt:lpstr>Conférences</vt:lpstr>
      <vt:lpstr>Cafés-Rencontres</vt:lpstr>
      <vt:lpstr>JNAQ</vt:lpstr>
      <vt:lpstr>Nos ressources : Un nouveau site web !</vt:lpstr>
      <vt:lpstr>Prévention de la perte auditive</vt:lpstr>
      <vt:lpstr>Lorsque vous faites des activités bruyantes (passer la tondeuse, souffler les feuilles, promenade en moto…), pensez-vous à protéger vos oreilles ? </vt:lpstr>
      <vt:lpstr>Seulement 48% des Québécois y pensent !  *Sondage réalisé en 2021 par BIP Recherche dans le cadre de la Journée nationale de l’audition du Québec</vt:lpstr>
      <vt:lpstr>Prévenir la perte auditive au quotidien</vt:lpstr>
      <vt:lpstr>Prévenir la perte auditive au quotidien</vt:lpstr>
      <vt:lpstr>Les problèmes d’audition non traités  et les risques de démence</vt:lpstr>
      <vt:lpstr>Perte auditive et risques de démence</vt:lpstr>
      <vt:lpstr>Perte auditive et risques de démence</vt:lpstr>
      <vt:lpstr>Signes d’une perte auditive</vt:lpstr>
      <vt:lpstr>Quelques signes d’une perte auditive</vt:lpstr>
      <vt:lpstr>Quelques signes d’une perte auditive</vt:lpstr>
      <vt:lpstr>Nos conseils pour vous et vos proches</vt:lpstr>
      <vt:lpstr>Mieux se comprendre</vt:lpstr>
      <vt:lpstr>Mieux se comprendre</vt:lpstr>
      <vt:lpstr>Mieux se comprendre</vt:lpstr>
      <vt:lpstr>Mieux se comprendre</vt:lpstr>
      <vt:lpstr>Mieux se comprendre</vt:lpstr>
      <vt:lpstr>Merci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Santé auditive :  La comprendre, la prévenir et la traiter</dc:title>
  <dc:creator>Laurence Durocher</dc:creator>
  <cp:lastModifiedBy>Liane Dussault</cp:lastModifiedBy>
  <cp:revision>4</cp:revision>
  <dcterms:created xsi:type="dcterms:W3CDTF">2023-12-20T19:48:21Z</dcterms:created>
  <dcterms:modified xsi:type="dcterms:W3CDTF">2024-11-05T03:51:14Z</dcterms:modified>
</cp:coreProperties>
</file>